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 id="2147483676" r:id="rId2"/>
  </p:sldMasterIdLst>
  <p:notesMasterIdLst>
    <p:notesMasterId r:id="rId18"/>
  </p:notesMasterIdLst>
  <p:sldIdLst>
    <p:sldId id="508" r:id="rId3"/>
    <p:sldId id="543" r:id="rId4"/>
    <p:sldId id="544" r:id="rId5"/>
    <p:sldId id="545" r:id="rId6"/>
    <p:sldId id="546" r:id="rId7"/>
    <p:sldId id="547" r:id="rId8"/>
    <p:sldId id="548" r:id="rId9"/>
    <p:sldId id="554" r:id="rId10"/>
    <p:sldId id="549" r:id="rId11"/>
    <p:sldId id="555" r:id="rId12"/>
    <p:sldId id="550" r:id="rId13"/>
    <p:sldId id="553" r:id="rId14"/>
    <p:sldId id="507" r:id="rId15"/>
    <p:sldId id="501" r:id="rId16"/>
    <p:sldId id="556" r:id="rId17"/>
  </p:sldIdLst>
  <p:sldSz cx="9144000" cy="5143500" type="screen16x9"/>
  <p:notesSz cx="6858000" cy="9144000"/>
  <p:embeddedFontLst>
    <p:embeddedFont>
      <p:font typeface="Calibri" panose="020F0502020204030204" pitchFamily="34" charset="0"/>
      <p:regular r:id="rId19"/>
      <p:bold r:id="rId20"/>
      <p:italic r:id="rId21"/>
      <p:boldItalic r:id="rId22"/>
    </p:embeddedFont>
    <p:embeddedFont>
      <p:font typeface="黑体" panose="02010609060101010101" pitchFamily="49" charset="-122"/>
      <p:regular r:id="rId23"/>
    </p:embeddedFont>
    <p:embeddedFont>
      <p:font typeface="楷体" panose="02010609060101010101" pitchFamily="49" charset="-122"/>
      <p:regular r:id="rId24"/>
    </p:embeddedFont>
    <p:embeddedFont>
      <p:font typeface="幼圆" panose="02010509060101010101" pitchFamily="49" charset="-122"/>
      <p:regular r:id="rId25"/>
    </p:embeddedFont>
  </p:embeddedFont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4">
          <p15:clr>
            <a:srgbClr val="A4A3A4"/>
          </p15:clr>
        </p15:guide>
        <p15:guide id="2" orient="horz" pos="1575">
          <p15:clr>
            <a:srgbClr val="A4A3A4"/>
          </p15:clr>
        </p15:guide>
        <p15:guide id="3" pos="3846">
          <p15:clr>
            <a:srgbClr val="A4A3A4"/>
          </p15:clr>
        </p15:guide>
        <p15:guide id="4" pos="291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FF0000"/>
    <a:srgbClr val="0000FF"/>
    <a:srgbClr val="FF9933"/>
    <a:srgbClr val="AFF22A"/>
    <a:srgbClr val="FFFFFF"/>
    <a:srgbClr val="CC9900"/>
    <a:srgbClr val="FF6600"/>
    <a:srgbClr val="0070C0"/>
    <a:srgbClr val="FF9F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45" autoAdjust="0"/>
    <p:restoredTop sz="99556" autoAdjust="0"/>
  </p:normalViewPr>
  <p:slideViewPr>
    <p:cSldViewPr>
      <p:cViewPr varScale="1">
        <p:scale>
          <a:sx n="119" d="100"/>
          <a:sy n="119" d="100"/>
        </p:scale>
        <p:origin x="132" y="96"/>
      </p:cViewPr>
      <p:guideLst>
        <p:guide orient="horz" pos="2164"/>
        <p:guide orient="horz" pos="1575"/>
        <p:guide pos="3846"/>
        <p:guide pos="2914"/>
      </p:guideLst>
    </p:cSldViewPr>
  </p:slideViewPr>
  <p:notesTextViewPr>
    <p:cViewPr>
      <p:scale>
        <a:sx n="1" d="1"/>
        <a:sy n="1" d="1"/>
      </p:scale>
      <p:origin x="0" y="0"/>
    </p:cViewPr>
  </p:notesTextViewPr>
  <p:sorterViewPr>
    <p:cViewPr>
      <p:scale>
        <a:sx n="150" d="100"/>
        <a:sy n="150" d="100"/>
      </p:scale>
      <p:origin x="0" y="288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font" Target="fonts/font3.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7.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2.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6.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5.fntdata"/><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font" Target="fonts/font1.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4.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D2E35E-6DB1-4671-AA13-E9173BD066DF}" type="datetimeFigureOut">
              <a:rPr lang="zh-CN" altLang="en-US" smtClean="0"/>
              <a:t>2019/10/18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CD010-A9A3-4117-BFBF-9C1583B3E142}"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1CD010-A9A3-4117-BFBF-9C1583B3E142}" type="slidenum">
              <a:rPr lang="zh-CN" altLang="en-US" smtClean="0"/>
              <a:t>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2019/10/18</a:t>
            </a:fld>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2019/10/18</a:t>
            </a:fld>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14061514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11807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1555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 Target="../slides/slid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4731990"/>
            <a:ext cx="9144000" cy="411508"/>
          </a:xfrm>
          <a:prstGeom prst="rect">
            <a:avLst/>
          </a:prstGeom>
        </p:spPr>
      </p:pic>
      <p:sp>
        <p:nvSpPr>
          <p:cNvPr id="8" name="矩形 7"/>
          <p:cNvSpPr/>
          <p:nvPr userDrawn="1"/>
        </p:nvSpPr>
        <p:spPr>
          <a:xfrm flipH="1">
            <a:off x="0" y="123478"/>
            <a:ext cx="3707904" cy="216000"/>
          </a:xfrm>
          <a:prstGeom prst="rect">
            <a:avLst/>
          </a:prstGeom>
          <a:gradFill flip="none" rotWithShape="1">
            <a:gsLst>
              <a:gs pos="40000">
                <a:srgbClr val="63D6FF"/>
              </a:gs>
              <a:gs pos="97000">
                <a:schemeClr val="bg1">
                  <a:alpha val="0"/>
                </a:schemeClr>
              </a:gs>
              <a:gs pos="70000">
                <a:srgbClr val="96E4FF">
                  <a:alpha val="75686"/>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9" name="图片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
        <p:nvSpPr>
          <p:cNvPr id="10" name="TextBox 9"/>
          <p:cNvSpPr txBox="1"/>
          <p:nvPr userDrawn="1"/>
        </p:nvSpPr>
        <p:spPr>
          <a:xfrm>
            <a:off x="179512" y="92978"/>
            <a:ext cx="2880320" cy="276999"/>
          </a:xfrm>
          <a:prstGeom prst="rect">
            <a:avLst/>
          </a:prstGeom>
          <a:noFill/>
        </p:spPr>
        <p:txBody>
          <a:bodyPr wrap="square" rtlCol="0">
            <a:spAutoFit/>
          </a:bodyPr>
          <a:lstStyle/>
          <a:p>
            <a:r>
              <a:rPr lang="zh-CN" altLang="en-US" sz="1200" dirty="0">
                <a:latin typeface="黑体" panose="02010609060101010101" pitchFamily="49" charset="-122"/>
                <a:ea typeface="黑体" panose="02010609060101010101" pitchFamily="49" charset="-122"/>
              </a:rPr>
              <a:t>复式折线统计图（</a:t>
            </a:r>
            <a:r>
              <a:rPr lang="en-US" altLang="zh-CN" sz="1200" dirty="0">
                <a:latin typeface="黑体" panose="02010609060101010101" pitchFamily="49" charset="-122"/>
                <a:ea typeface="黑体" panose="02010609060101010101" pitchFamily="49" charset="-122"/>
              </a:rPr>
              <a:t>2</a:t>
            </a:r>
            <a:r>
              <a:rPr lang="zh-CN" altLang="en-US" sz="1200" dirty="0">
                <a:latin typeface="黑体" panose="02010609060101010101" pitchFamily="49" charset="-122"/>
                <a:ea typeface="黑体" panose="02010609060101010101" pitchFamily="49" charset="-122"/>
              </a:rPr>
              <a:t>）</a:t>
            </a:r>
          </a:p>
        </p:txBody>
      </p:sp>
      <p:grpSp>
        <p:nvGrpSpPr>
          <p:cNvPr id="6" name="组合 5">
            <a:extLst>
              <a:ext uri="{FF2B5EF4-FFF2-40B4-BE49-F238E27FC236}">
                <a16:creationId xmlns:a16="http://schemas.microsoft.com/office/drawing/2014/main" id="{5F2FEBFA-D737-4654-B870-D813F5196C4A}"/>
              </a:ext>
            </a:extLst>
          </p:cNvPr>
          <p:cNvGrpSpPr/>
          <p:nvPr userDrawn="1"/>
        </p:nvGrpSpPr>
        <p:grpSpPr>
          <a:xfrm>
            <a:off x="7957708" y="4731990"/>
            <a:ext cx="1105042" cy="370719"/>
            <a:chOff x="7643422" y="4681236"/>
            <a:chExt cx="1105042" cy="370719"/>
          </a:xfrm>
        </p:grpSpPr>
        <p:pic>
          <p:nvPicPr>
            <p:cNvPr id="11" name="图片 10">
              <a:hlinkClick r:id="rId7" action="ppaction://hlinksldjump"/>
              <a:extLst>
                <a:ext uri="{FF2B5EF4-FFF2-40B4-BE49-F238E27FC236}">
                  <a16:creationId xmlns:a16="http://schemas.microsoft.com/office/drawing/2014/main" id="{4CF2E18F-2CCD-488A-ABBA-404A09DCCA2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643422" y="4713389"/>
              <a:ext cx="1105042" cy="338566"/>
            </a:xfrm>
            <a:prstGeom prst="rect">
              <a:avLst/>
            </a:prstGeom>
          </p:spPr>
        </p:pic>
        <p:sp>
          <p:nvSpPr>
            <p:cNvPr id="12" name="文本框 26">
              <a:hlinkClick r:id="rId7" action="ppaction://hlinksldjump"/>
              <a:extLst>
                <a:ext uri="{FF2B5EF4-FFF2-40B4-BE49-F238E27FC236}">
                  <a16:creationId xmlns:a16="http://schemas.microsoft.com/office/drawing/2014/main" id="{B2F5412D-37D8-4B03-94AB-1579FA48EFBF}"/>
                </a:ext>
              </a:extLst>
            </p:cNvPr>
            <p:cNvSpPr txBox="1"/>
            <p:nvPr/>
          </p:nvSpPr>
          <p:spPr>
            <a:xfrm>
              <a:off x="7763282" y="4681236"/>
              <a:ext cx="646331" cy="369332"/>
            </a:xfrm>
            <a:prstGeom prst="rect">
              <a:avLst/>
            </a:prstGeom>
            <a:noFill/>
          </p:spPr>
          <p:txBody>
            <a:bodyPr wrap="none" rtlCol="0">
              <a:spAutoFit/>
            </a:bodyPr>
            <a:lstStyle/>
            <a:p>
              <a:r>
                <a:rPr kumimoji="1" lang="zh-CN" altLang="en-US" sz="1800" dirty="0">
                  <a:latin typeface="黑体" panose="02010609060101010101" pitchFamily="49" charset="-122"/>
                  <a:ea typeface="黑体" panose="02010609060101010101" pitchFamily="49" charset="-122"/>
                </a:rPr>
                <a:t>返回</a:t>
              </a:r>
            </a:p>
          </p:txBody>
        </p:sp>
      </p:grpSp>
    </p:spTree>
  </p:cSld>
  <p:clrMap bg1="lt1" tx1="dk1" bg2="lt2" tx2="dk2" accent1="accent1" accent2="accent2" accent3="accent3" accent4="accent4" accent5="accent5" accent6="accent6" hlink="hlink" folHlink="folHlink"/>
  <p:sldLayoutIdLst>
    <p:sldLayoutId id="2147483655" r:id="rId1"/>
    <p:sldLayoutId id="2147483672" r:id="rId2"/>
    <p:sldLayoutId id="214748367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4731990"/>
            <a:ext cx="9144000" cy="411508"/>
          </a:xfrm>
          <a:prstGeom prst="rect">
            <a:avLst/>
          </a:prstGeom>
        </p:spPr>
      </p:pic>
      <p:pic>
        <p:nvPicPr>
          <p:cNvPr id="9" name="图片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Tree>
    <p:extLst>
      <p:ext uri="{BB962C8B-B14F-4D97-AF65-F5344CB8AC3E}">
        <p14:creationId xmlns:p14="http://schemas.microsoft.com/office/powerpoint/2010/main" val="1035600644"/>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image" Target="../media/image4.emf"/><Relationship Id="rId7" Type="http://schemas.openxmlformats.org/officeDocument/2006/relationships/slide" Target="slide14.xml"/><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slide" Target="slide13.xml"/><Relationship Id="rId5" Type="http://schemas.openxmlformats.org/officeDocument/2006/relationships/slide" Target="slide3.xml"/><Relationship Id="rId4" Type="http://schemas.openxmlformats.org/officeDocument/2006/relationships/slide" Target="slide2.xml"/><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0" y="0"/>
            <a:ext cx="3491880" cy="424168"/>
            <a:chOff x="0" y="0"/>
            <a:chExt cx="3491880" cy="424168"/>
          </a:xfrm>
        </p:grpSpPr>
        <p:sp>
          <p:nvSpPr>
            <p:cNvPr id="24" name="矩形 23"/>
            <p:cNvSpPr/>
            <p:nvPr/>
          </p:nvSpPr>
          <p:spPr>
            <a:xfrm>
              <a:off x="0" y="0"/>
              <a:ext cx="3491880" cy="4241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5" name="矩形 24"/>
            <p:cNvSpPr/>
            <p:nvPr/>
          </p:nvSpPr>
          <p:spPr>
            <a:xfrm flipH="1">
              <a:off x="0" y="66537"/>
              <a:ext cx="2771800" cy="252000"/>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26" name="组合 25"/>
            <p:cNvGrpSpPr/>
            <p:nvPr/>
          </p:nvGrpSpPr>
          <p:grpSpPr>
            <a:xfrm>
              <a:off x="0" y="51470"/>
              <a:ext cx="3275856" cy="275590"/>
              <a:chOff x="0" y="51470"/>
              <a:chExt cx="3275856" cy="275590"/>
            </a:xfrm>
          </p:grpSpPr>
          <p:sp>
            <p:nvSpPr>
              <p:cNvPr id="27" name="文本框 22"/>
              <p:cNvSpPr txBox="1"/>
              <p:nvPr/>
            </p:nvSpPr>
            <p:spPr>
              <a:xfrm>
                <a:off x="179512" y="51470"/>
                <a:ext cx="2316480" cy="275590"/>
              </a:xfrm>
              <a:prstGeom prst="rect">
                <a:avLst/>
              </a:prstGeom>
              <a:noFill/>
            </p:spPr>
            <p:txBody>
              <a:bodyPr wrap="none" rtlCol="0">
                <a:spAutoFit/>
              </a:bodyPr>
              <a:lstStyle/>
              <a:p>
                <a:r>
                  <a:rPr kumimoji="1" lang="zh-CN" altLang="en-US" sz="1200" dirty="0">
                    <a:latin typeface="黑体" panose="02010609060101010101" pitchFamily="49" charset="-122"/>
                    <a:ea typeface="黑体" panose="02010609060101010101" pitchFamily="49" charset="-122"/>
                  </a:rPr>
                  <a:t>北师大版  数学  五年级  下册</a:t>
                </a:r>
              </a:p>
            </p:txBody>
          </p:sp>
          <p:cxnSp>
            <p:nvCxnSpPr>
              <p:cNvPr id="28" name="直线连接符 4"/>
              <p:cNvCxnSpPr/>
              <p:nvPr/>
            </p:nvCxnSpPr>
            <p:spPr>
              <a:xfrm>
                <a:off x="0" y="318537"/>
                <a:ext cx="3275856" cy="0"/>
              </a:xfrm>
              <a:prstGeom prst="line">
                <a:avLst/>
              </a:prstGeom>
              <a:ln w="15875" cmpd="sng">
                <a:gradFill flip="none" rotWithShape="1">
                  <a:gsLst>
                    <a:gs pos="10000">
                      <a:schemeClr val="accent1">
                        <a:lumMod val="0"/>
                        <a:lumOff val="100000"/>
                      </a:schemeClr>
                    </a:gs>
                    <a:gs pos="65000">
                      <a:schemeClr val="accent1">
                        <a:lumMod val="100000"/>
                      </a:schemeClr>
                    </a:gs>
                  </a:gsLst>
                  <a:lin ang="10800000" scaled="0"/>
                  <a:tileRect/>
                </a:gradFill>
              </a:ln>
            </p:spPr>
            <p:style>
              <a:lnRef idx="1">
                <a:schemeClr val="accent1"/>
              </a:lnRef>
              <a:fillRef idx="0">
                <a:schemeClr val="accent1"/>
              </a:fillRef>
              <a:effectRef idx="0">
                <a:schemeClr val="accent1"/>
              </a:effectRef>
              <a:fontRef idx="minor">
                <a:schemeClr val="tx1"/>
              </a:fontRef>
            </p:style>
          </p:cxnSp>
        </p:grpSp>
      </p:grpSp>
      <p:sp>
        <p:nvSpPr>
          <p:cNvPr id="29" name="单圆角矩形 28"/>
          <p:cNvSpPr/>
          <p:nvPr/>
        </p:nvSpPr>
        <p:spPr>
          <a:xfrm>
            <a:off x="5004488" y="3719576"/>
            <a:ext cx="1799760" cy="432048"/>
          </a:xfrm>
          <a:prstGeom prst="round1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0" name="单圆角矩形 29"/>
          <p:cNvSpPr/>
          <p:nvPr/>
        </p:nvSpPr>
        <p:spPr>
          <a:xfrm>
            <a:off x="2195736" y="3719576"/>
            <a:ext cx="1799760" cy="432048"/>
          </a:xfrm>
          <a:prstGeom prst="round1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1" name="单圆角矩形 30"/>
          <p:cNvSpPr/>
          <p:nvPr/>
        </p:nvSpPr>
        <p:spPr>
          <a:xfrm>
            <a:off x="5940152" y="3025309"/>
            <a:ext cx="1799760" cy="432048"/>
          </a:xfrm>
          <a:prstGeom prst="round1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2" name="单圆角矩形 31"/>
          <p:cNvSpPr/>
          <p:nvPr/>
        </p:nvSpPr>
        <p:spPr>
          <a:xfrm>
            <a:off x="3564328" y="3025309"/>
            <a:ext cx="1799760" cy="432048"/>
          </a:xfrm>
          <a:prstGeom prst="round1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3" name="单圆角矩形 32"/>
          <p:cNvSpPr/>
          <p:nvPr/>
        </p:nvSpPr>
        <p:spPr>
          <a:xfrm>
            <a:off x="1187624" y="3025309"/>
            <a:ext cx="1799760" cy="432048"/>
          </a:xfrm>
          <a:prstGeom prst="round1Rect">
            <a:avLst/>
          </a:prstGeom>
          <a:solidFill>
            <a:srgbClr val="ACB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5" name="矩形 34"/>
          <p:cNvSpPr/>
          <p:nvPr/>
        </p:nvSpPr>
        <p:spPr>
          <a:xfrm>
            <a:off x="361146" y="1435155"/>
            <a:ext cx="8211223" cy="1084912"/>
          </a:xfrm>
          <a:prstGeom prst="rect">
            <a:avLst/>
          </a:prstGeom>
          <a:noFill/>
          <a:effectLst>
            <a:softEdge rad="0"/>
          </a:effectLst>
        </p:spPr>
        <p:txBody>
          <a:bodyPr wrap="none" lIns="68580" tIns="34290" rIns="68580" bIns="34290" rtlCol="0">
            <a:spAutoFit/>
          </a:bodyPr>
          <a:lstStyle/>
          <a:p>
            <a:pPr algn="ctr"/>
            <a:r>
              <a:rPr lang="zh-CN" altLang="en-US" sz="6600" b="1" dirty="0">
                <a:latin typeface="宋体" panose="02010600030101010101" pitchFamily="2" charset="-122"/>
                <a:ea typeface="宋体" panose="02010600030101010101" pitchFamily="2" charset="-122"/>
                <a:cs typeface="宋体" panose="02010600030101010101" pitchFamily="2" charset="-122"/>
              </a:rPr>
              <a:t>复式折线统计图（</a:t>
            </a:r>
            <a:r>
              <a:rPr lang="en-US" altLang="zh-CN" sz="6600" b="1" dirty="0">
                <a:latin typeface="宋体" panose="02010600030101010101" pitchFamily="2" charset="-122"/>
                <a:ea typeface="宋体" panose="02010600030101010101" pitchFamily="2" charset="-122"/>
                <a:cs typeface="宋体" panose="02010600030101010101" pitchFamily="2" charset="-122"/>
              </a:rPr>
              <a:t>2</a:t>
            </a:r>
            <a:r>
              <a:rPr lang="zh-CN" altLang="en-US" sz="6600" b="1" dirty="0">
                <a:latin typeface="宋体" panose="02010600030101010101" pitchFamily="2" charset="-122"/>
                <a:ea typeface="宋体" panose="02010600030101010101" pitchFamily="2" charset="-122"/>
                <a:cs typeface="宋体" panose="02010600030101010101" pitchFamily="2" charset="-122"/>
              </a:rPr>
              <a:t>）</a:t>
            </a:r>
          </a:p>
        </p:txBody>
      </p:sp>
      <p:pic>
        <p:nvPicPr>
          <p:cNvPr id="38" name="图片 5"/>
          <p:cNvPicPr>
            <a:picLocks noChangeAspect="1"/>
          </p:cNvPicPr>
          <p:nvPr/>
        </p:nvPicPr>
        <p:blipFill rotWithShape="1">
          <a:blip r:embed="rId3" cstate="print"/>
          <a:srcRect l="35500" r="32250" b="80044"/>
          <a:stretch>
            <a:fillRect/>
          </a:stretch>
        </p:blipFill>
        <p:spPr bwMode="auto">
          <a:xfrm flipH="1">
            <a:off x="1613654" y="4457278"/>
            <a:ext cx="321771" cy="287729"/>
          </a:xfrm>
          <a:prstGeom prst="rect">
            <a:avLst/>
          </a:prstGeom>
          <a:noFill/>
          <a:ln w="9525">
            <a:noFill/>
            <a:miter lim="800000"/>
            <a:headEnd/>
            <a:tailEnd/>
          </a:ln>
        </p:spPr>
      </p:pic>
      <p:sp>
        <p:nvSpPr>
          <p:cNvPr id="39" name="圆角矩形 38">
            <a:hlinkClick r:id="rId4" action="ppaction://hlinksldjump"/>
          </p:cNvPr>
          <p:cNvSpPr/>
          <p:nvPr/>
        </p:nvSpPr>
        <p:spPr>
          <a:xfrm>
            <a:off x="1209945" y="2952109"/>
            <a:ext cx="1669378" cy="578448"/>
          </a:xfrm>
          <a:prstGeom prst="roundRect">
            <a:avLst/>
          </a:prstGeom>
          <a:noFill/>
          <a:ln>
            <a:noFill/>
          </a:ln>
          <a:effectLst>
            <a:glow rad="139700">
              <a:schemeClr val="accent1">
                <a:satMod val="175000"/>
                <a:alpha val="40000"/>
              </a:schemeClr>
            </a:glow>
          </a:effectLst>
        </p:spPr>
        <p:txBody>
          <a:bodyPr wrap="none">
            <a:spAutoFit/>
          </a:bodyPr>
          <a:lstStyle/>
          <a:p>
            <a:r>
              <a:rPr lang="zh-CN" altLang="en-US" sz="2800" b="1" dirty="0">
                <a:latin typeface="宋体" panose="02010600030101010101" pitchFamily="2" charset="-122"/>
                <a:ea typeface="宋体" panose="02010600030101010101" pitchFamily="2" charset="-122"/>
              </a:rPr>
              <a:t>情境导入</a:t>
            </a:r>
          </a:p>
        </p:txBody>
      </p:sp>
      <p:sp>
        <p:nvSpPr>
          <p:cNvPr id="40" name="圆角矩形 39">
            <a:hlinkClick r:id="rId5" action="ppaction://hlinksldjump"/>
          </p:cNvPr>
          <p:cNvSpPr/>
          <p:nvPr/>
        </p:nvSpPr>
        <p:spPr>
          <a:xfrm>
            <a:off x="3624893" y="2932252"/>
            <a:ext cx="1674584" cy="578882"/>
          </a:xfrm>
          <a:prstGeom prst="roundRect">
            <a:avLst/>
          </a:prstGeom>
          <a:noFill/>
          <a:ln>
            <a:noFill/>
          </a:ln>
          <a:effectLst>
            <a:glow rad="139700">
              <a:schemeClr val="accent1">
                <a:satMod val="175000"/>
                <a:alpha val="40000"/>
              </a:schemeClr>
            </a:glow>
          </a:effectLst>
        </p:spPr>
        <p:txBody>
          <a:bodyPr wrap="none">
            <a:spAutoFit/>
          </a:bodyPr>
          <a:lstStyle/>
          <a:p>
            <a:r>
              <a:rPr lang="zh-CN" altLang="en-US" sz="2800" b="1" dirty="0">
                <a:latin typeface="+mj-ea"/>
                <a:ea typeface="+mj-ea"/>
              </a:rPr>
              <a:t>探究新知</a:t>
            </a:r>
          </a:p>
        </p:txBody>
      </p:sp>
      <p:sp>
        <p:nvSpPr>
          <p:cNvPr id="41" name="圆角矩形 40">
            <a:hlinkClick r:id="rId6" action="ppaction://hlinksldjump"/>
          </p:cNvPr>
          <p:cNvSpPr/>
          <p:nvPr/>
        </p:nvSpPr>
        <p:spPr>
          <a:xfrm>
            <a:off x="2247861" y="3649052"/>
            <a:ext cx="1674584" cy="578882"/>
          </a:xfrm>
          <a:prstGeom prst="roundRect">
            <a:avLst/>
          </a:prstGeom>
          <a:noFill/>
          <a:ln>
            <a:noFill/>
          </a:ln>
          <a:effectLst>
            <a:glow rad="139700">
              <a:schemeClr val="accent1">
                <a:satMod val="175000"/>
                <a:alpha val="40000"/>
              </a:schemeClr>
            </a:glow>
          </a:effectLst>
        </p:spPr>
        <p:txBody>
          <a:bodyPr wrap="none">
            <a:spAutoFit/>
          </a:bodyPr>
          <a:lstStyle/>
          <a:p>
            <a:r>
              <a:rPr lang="zh-CN" altLang="en-US" sz="2800" b="1" dirty="0">
                <a:latin typeface="+mj-ea"/>
                <a:ea typeface="+mj-ea"/>
              </a:rPr>
              <a:t>课堂小结</a:t>
            </a:r>
          </a:p>
        </p:txBody>
      </p:sp>
      <p:sp>
        <p:nvSpPr>
          <p:cNvPr id="42" name="圆角矩形 41">
            <a:hlinkClick r:id="rId7" action="ppaction://hlinksldjump"/>
          </p:cNvPr>
          <p:cNvSpPr/>
          <p:nvPr/>
        </p:nvSpPr>
        <p:spPr>
          <a:xfrm>
            <a:off x="5073757" y="3649052"/>
            <a:ext cx="1674584" cy="578882"/>
          </a:xfrm>
          <a:prstGeom prst="roundRect">
            <a:avLst/>
          </a:prstGeom>
          <a:noFill/>
          <a:ln>
            <a:noFill/>
          </a:ln>
          <a:effectLst>
            <a:glow rad="139700">
              <a:schemeClr val="accent1">
                <a:satMod val="175000"/>
                <a:alpha val="40000"/>
              </a:schemeClr>
            </a:glow>
          </a:effectLst>
        </p:spPr>
        <p:txBody>
          <a:bodyPr wrap="none">
            <a:spAutoFit/>
          </a:bodyPr>
          <a:lstStyle/>
          <a:p>
            <a:r>
              <a:rPr lang="zh-CN" altLang="en-US" sz="2800" b="1" dirty="0">
                <a:latin typeface="+mj-ea"/>
                <a:ea typeface="+mj-ea"/>
              </a:rPr>
              <a:t>课后作业</a:t>
            </a:r>
          </a:p>
        </p:txBody>
      </p:sp>
      <p:sp>
        <p:nvSpPr>
          <p:cNvPr id="43" name="矩形 42"/>
          <p:cNvSpPr/>
          <p:nvPr/>
        </p:nvSpPr>
        <p:spPr>
          <a:xfrm>
            <a:off x="912693" y="519703"/>
            <a:ext cx="4255011" cy="684803"/>
          </a:xfrm>
          <a:prstGeom prst="rect">
            <a:avLst/>
          </a:prstGeom>
        </p:spPr>
        <p:txBody>
          <a:bodyPr wrap="none" lIns="68580" tIns="34290" rIns="68580" bIns="34290">
            <a:spAutoFit/>
          </a:bodyPr>
          <a:lstStyle/>
          <a:p>
            <a:r>
              <a:rPr lang="zh-CN" altLang="en-US" sz="4000" b="1" dirty="0">
                <a:solidFill>
                  <a:srgbClr val="0050AA"/>
                </a:solidFill>
                <a:latin typeface="+mj-ea"/>
                <a:ea typeface="+mj-ea"/>
              </a:rPr>
              <a:t>数据的表示和分析</a:t>
            </a:r>
          </a:p>
        </p:txBody>
      </p:sp>
      <p:sp>
        <p:nvSpPr>
          <p:cNvPr id="46" name="圆角矩形 45">
            <a:hlinkClick r:id="rId8" action="ppaction://hlinksldjump"/>
          </p:cNvPr>
          <p:cNvSpPr/>
          <p:nvPr/>
        </p:nvSpPr>
        <p:spPr>
          <a:xfrm>
            <a:off x="6048388" y="2932252"/>
            <a:ext cx="1674584" cy="578882"/>
          </a:xfrm>
          <a:prstGeom prst="roundRect">
            <a:avLst/>
          </a:prstGeom>
          <a:noFill/>
          <a:ln>
            <a:noFill/>
          </a:ln>
          <a:effectLst>
            <a:glow rad="139700">
              <a:schemeClr val="accent1">
                <a:satMod val="175000"/>
                <a:alpha val="40000"/>
              </a:schemeClr>
            </a:glow>
          </a:effectLst>
        </p:spPr>
        <p:txBody>
          <a:bodyPr wrap="none">
            <a:spAutoFit/>
          </a:bodyPr>
          <a:lstStyle/>
          <a:p>
            <a:r>
              <a:rPr lang="zh-CN" altLang="en-US" sz="2800" b="1" dirty="0">
                <a:latin typeface="+mj-ea"/>
                <a:ea typeface="+mj-ea"/>
              </a:rPr>
              <a:t>课堂练习</a:t>
            </a:r>
          </a:p>
        </p:txBody>
      </p:sp>
      <p:pic>
        <p:nvPicPr>
          <p:cNvPr id="47" name="图片 5"/>
          <p:cNvPicPr>
            <a:picLocks noChangeAspect="1"/>
          </p:cNvPicPr>
          <p:nvPr/>
        </p:nvPicPr>
        <p:blipFill rotWithShape="1">
          <a:blip r:embed="rId3" cstate="print"/>
          <a:srcRect l="35500" r="32250" b="80044"/>
          <a:stretch>
            <a:fillRect/>
          </a:stretch>
        </p:blipFill>
        <p:spPr bwMode="auto">
          <a:xfrm>
            <a:off x="6780547" y="4413687"/>
            <a:ext cx="321771" cy="287729"/>
          </a:xfrm>
          <a:prstGeom prst="rect">
            <a:avLst/>
          </a:prstGeom>
          <a:noFill/>
          <a:ln w="9525">
            <a:noFill/>
            <a:miter lim="800000"/>
            <a:headEnd/>
            <a:tailEnd/>
          </a:ln>
          <a:effectLst/>
        </p:spPr>
      </p:pic>
      <p:grpSp>
        <p:nvGrpSpPr>
          <p:cNvPr id="48" name="组合 47"/>
          <p:cNvGrpSpPr/>
          <p:nvPr/>
        </p:nvGrpSpPr>
        <p:grpSpPr>
          <a:xfrm>
            <a:off x="231783" y="500648"/>
            <a:ext cx="654821" cy="702878"/>
            <a:chOff x="1306635" y="1385539"/>
            <a:chExt cx="654821" cy="702878"/>
          </a:xfrm>
        </p:grpSpPr>
        <p:pic>
          <p:nvPicPr>
            <p:cNvPr id="50" name="图片 4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306635" y="1440417"/>
              <a:ext cx="654821" cy="648000"/>
            </a:xfrm>
            <a:prstGeom prst="rect">
              <a:avLst/>
            </a:prstGeom>
          </p:spPr>
        </p:pic>
        <p:sp>
          <p:nvSpPr>
            <p:cNvPr id="51" name="文本框 10"/>
            <p:cNvSpPr txBox="1"/>
            <p:nvPr/>
          </p:nvSpPr>
          <p:spPr>
            <a:xfrm>
              <a:off x="1435768" y="1385539"/>
              <a:ext cx="407035" cy="629920"/>
            </a:xfrm>
            <a:prstGeom prst="rect">
              <a:avLst/>
            </a:prstGeom>
            <a:noFill/>
          </p:spPr>
          <p:txBody>
            <a:bodyPr wrap="none" rtlCol="0">
              <a:spAutoFit/>
            </a:bodyPr>
            <a:lstStyle/>
            <a:p>
              <a:r>
                <a:rPr kumimoji="1" lang="en-US" altLang="zh-CN" sz="3500" b="1" dirty="0">
                  <a:solidFill>
                    <a:srgbClr val="0050AA"/>
                  </a:solidFill>
                  <a:latin typeface="+mj-ea"/>
                  <a:ea typeface="+mj-ea"/>
                </a:rPr>
                <a:t>8</a:t>
              </a:r>
              <a:endParaRPr kumimoji="1" lang="zh-CN" altLang="en-US" sz="3500" b="1" dirty="0">
                <a:solidFill>
                  <a:srgbClr val="0050AA"/>
                </a:solidFill>
                <a:latin typeface="+mj-ea"/>
                <a:ea typeface="+mj-ea"/>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368080" y="3516843"/>
            <a:ext cx="819544" cy="1071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9" name="Group 157"/>
          <p:cNvGraphicFramePr/>
          <p:nvPr/>
        </p:nvGraphicFramePr>
        <p:xfrm>
          <a:off x="3275038" y="1580283"/>
          <a:ext cx="4752975" cy="2432850"/>
        </p:xfrm>
        <a:graphic>
          <a:graphicData uri="http://schemas.openxmlformats.org/drawingml/2006/table">
            <a:tbl>
              <a:tblPr/>
              <a:tblGrid>
                <a:gridCol w="679450">
                  <a:extLst>
                    <a:ext uri="{9D8B030D-6E8A-4147-A177-3AD203B41FA5}">
                      <a16:colId xmlns:a16="http://schemas.microsoft.com/office/drawing/2014/main" val="20000"/>
                    </a:ext>
                  </a:extLst>
                </a:gridCol>
                <a:gridCol w="677862">
                  <a:extLst>
                    <a:ext uri="{9D8B030D-6E8A-4147-A177-3AD203B41FA5}">
                      <a16:colId xmlns:a16="http://schemas.microsoft.com/office/drawing/2014/main" val="20001"/>
                    </a:ext>
                  </a:extLst>
                </a:gridCol>
                <a:gridCol w="658813">
                  <a:extLst>
                    <a:ext uri="{9D8B030D-6E8A-4147-A177-3AD203B41FA5}">
                      <a16:colId xmlns:a16="http://schemas.microsoft.com/office/drawing/2014/main" val="20002"/>
                    </a:ext>
                  </a:extLst>
                </a:gridCol>
                <a:gridCol w="700087">
                  <a:extLst>
                    <a:ext uri="{9D8B030D-6E8A-4147-A177-3AD203B41FA5}">
                      <a16:colId xmlns:a16="http://schemas.microsoft.com/office/drawing/2014/main" val="20003"/>
                    </a:ext>
                  </a:extLst>
                </a:gridCol>
                <a:gridCol w="668338">
                  <a:extLst>
                    <a:ext uri="{9D8B030D-6E8A-4147-A177-3AD203B41FA5}">
                      <a16:colId xmlns:a16="http://schemas.microsoft.com/office/drawing/2014/main" val="20004"/>
                    </a:ext>
                  </a:extLst>
                </a:gridCol>
                <a:gridCol w="688975">
                  <a:extLst>
                    <a:ext uri="{9D8B030D-6E8A-4147-A177-3AD203B41FA5}">
                      <a16:colId xmlns:a16="http://schemas.microsoft.com/office/drawing/2014/main" val="20005"/>
                    </a:ext>
                  </a:extLst>
                </a:gridCol>
                <a:gridCol w="679450">
                  <a:extLst>
                    <a:ext uri="{9D8B030D-6E8A-4147-A177-3AD203B41FA5}">
                      <a16:colId xmlns:a16="http://schemas.microsoft.com/office/drawing/2014/main" val="20006"/>
                    </a:ext>
                  </a:extLst>
                </a:gridCol>
              </a:tblGrid>
              <a:tr h="240824">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cap="flat">
                      <a:noFill/>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40824">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40824">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40824">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40824">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40824">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40824">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40824">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40824">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40824">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dirty="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grpSp>
        <p:nvGrpSpPr>
          <p:cNvPr id="10" name="Group 101"/>
          <p:cNvGrpSpPr/>
          <p:nvPr/>
        </p:nvGrpSpPr>
        <p:grpSpPr bwMode="auto">
          <a:xfrm>
            <a:off x="2771800" y="1204045"/>
            <a:ext cx="4579938" cy="3100388"/>
            <a:chOff x="1066" y="776"/>
            <a:chExt cx="2885" cy="1953"/>
          </a:xfrm>
        </p:grpSpPr>
        <p:sp>
          <p:nvSpPr>
            <p:cNvPr id="15" name="Text Box 102"/>
            <p:cNvSpPr txBox="1">
              <a:spLocks noChangeArrowheads="1"/>
            </p:cNvSpPr>
            <p:nvPr/>
          </p:nvSpPr>
          <p:spPr bwMode="auto">
            <a:xfrm>
              <a:off x="1066" y="861"/>
              <a:ext cx="408" cy="1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lnSpc>
                  <a:spcPct val="45000"/>
                </a:lnSpc>
                <a:spcBef>
                  <a:spcPct val="50000"/>
                </a:spcBef>
              </a:pPr>
              <a:endParaRPr lang="en-US" altLang="zh-CN" sz="2000" b="1" dirty="0">
                <a:latin typeface="楷体" panose="02010609060101010101" pitchFamily="49" charset="-122"/>
                <a:ea typeface="楷体" panose="02010609060101010101" pitchFamily="49" charset="-122"/>
              </a:endParaRPr>
            </a:p>
            <a:p>
              <a:pPr eaLnBrk="1" hangingPunct="1">
                <a:lnSpc>
                  <a:spcPct val="45000"/>
                </a:lnSpc>
                <a:spcBef>
                  <a:spcPct val="50000"/>
                </a:spcBef>
              </a:pPr>
              <a:r>
                <a:rPr lang="en-US" altLang="zh-CN" sz="1400" b="1" dirty="0">
                  <a:latin typeface="楷体" panose="02010609060101010101" pitchFamily="49" charset="-122"/>
                  <a:ea typeface="楷体" panose="02010609060101010101" pitchFamily="49" charset="-122"/>
                </a:rPr>
                <a:t>150</a:t>
              </a:r>
            </a:p>
            <a:p>
              <a:pPr eaLnBrk="1" hangingPunct="1">
                <a:lnSpc>
                  <a:spcPct val="45000"/>
                </a:lnSpc>
                <a:spcBef>
                  <a:spcPct val="50000"/>
                </a:spcBef>
              </a:pPr>
              <a:r>
                <a:rPr lang="en-US" altLang="zh-CN" sz="1400" b="1" dirty="0">
                  <a:latin typeface="楷体" panose="02010609060101010101" pitchFamily="49" charset="-122"/>
                  <a:ea typeface="楷体" panose="02010609060101010101" pitchFamily="49" charset="-122"/>
                </a:rPr>
                <a:t>145</a:t>
              </a:r>
            </a:p>
            <a:p>
              <a:pPr eaLnBrk="1" hangingPunct="1">
                <a:lnSpc>
                  <a:spcPct val="45000"/>
                </a:lnSpc>
                <a:spcBef>
                  <a:spcPct val="50000"/>
                </a:spcBef>
              </a:pPr>
              <a:r>
                <a:rPr lang="en-US" altLang="zh-CN" sz="1400" b="1" dirty="0">
                  <a:latin typeface="楷体" panose="02010609060101010101" pitchFamily="49" charset="-122"/>
                  <a:ea typeface="楷体" panose="02010609060101010101" pitchFamily="49" charset="-122"/>
                </a:rPr>
                <a:t>140</a:t>
              </a:r>
            </a:p>
            <a:p>
              <a:pPr eaLnBrk="1" hangingPunct="1">
                <a:lnSpc>
                  <a:spcPct val="45000"/>
                </a:lnSpc>
                <a:spcBef>
                  <a:spcPct val="50000"/>
                </a:spcBef>
              </a:pPr>
              <a:r>
                <a:rPr lang="en-US" altLang="zh-CN" sz="1400" b="1" dirty="0">
                  <a:latin typeface="楷体" panose="02010609060101010101" pitchFamily="49" charset="-122"/>
                  <a:ea typeface="楷体" panose="02010609060101010101" pitchFamily="49" charset="-122"/>
                </a:rPr>
                <a:t>135</a:t>
              </a:r>
            </a:p>
            <a:p>
              <a:pPr eaLnBrk="1" hangingPunct="1">
                <a:lnSpc>
                  <a:spcPct val="45000"/>
                </a:lnSpc>
                <a:spcBef>
                  <a:spcPct val="50000"/>
                </a:spcBef>
              </a:pPr>
              <a:r>
                <a:rPr lang="en-US" altLang="zh-CN" sz="1400" b="1" dirty="0">
                  <a:latin typeface="楷体" panose="02010609060101010101" pitchFamily="49" charset="-122"/>
                  <a:ea typeface="楷体" panose="02010609060101010101" pitchFamily="49" charset="-122"/>
                </a:rPr>
                <a:t>130</a:t>
              </a:r>
            </a:p>
            <a:p>
              <a:pPr eaLnBrk="1" hangingPunct="1">
                <a:lnSpc>
                  <a:spcPct val="45000"/>
                </a:lnSpc>
                <a:spcBef>
                  <a:spcPct val="50000"/>
                </a:spcBef>
              </a:pPr>
              <a:r>
                <a:rPr lang="en-US" altLang="zh-CN" sz="1400" b="1" dirty="0">
                  <a:latin typeface="楷体" panose="02010609060101010101" pitchFamily="49" charset="-122"/>
                  <a:ea typeface="楷体" panose="02010609060101010101" pitchFamily="49" charset="-122"/>
                </a:rPr>
                <a:t>125</a:t>
              </a:r>
            </a:p>
            <a:p>
              <a:pPr eaLnBrk="1" hangingPunct="1">
                <a:lnSpc>
                  <a:spcPct val="45000"/>
                </a:lnSpc>
                <a:spcBef>
                  <a:spcPct val="50000"/>
                </a:spcBef>
              </a:pPr>
              <a:r>
                <a:rPr lang="en-US" altLang="zh-CN" sz="1400" b="1" dirty="0">
                  <a:latin typeface="楷体" panose="02010609060101010101" pitchFamily="49" charset="-122"/>
                  <a:ea typeface="楷体" panose="02010609060101010101" pitchFamily="49" charset="-122"/>
                </a:rPr>
                <a:t>120</a:t>
              </a:r>
            </a:p>
            <a:p>
              <a:pPr eaLnBrk="1" hangingPunct="1">
                <a:lnSpc>
                  <a:spcPct val="45000"/>
                </a:lnSpc>
                <a:spcBef>
                  <a:spcPct val="50000"/>
                </a:spcBef>
              </a:pPr>
              <a:r>
                <a:rPr lang="en-US" altLang="zh-CN" sz="1400" b="1" dirty="0">
                  <a:latin typeface="楷体" panose="02010609060101010101" pitchFamily="49" charset="-122"/>
                  <a:ea typeface="楷体" panose="02010609060101010101" pitchFamily="49" charset="-122"/>
                </a:rPr>
                <a:t>115</a:t>
              </a:r>
            </a:p>
            <a:p>
              <a:pPr eaLnBrk="1" hangingPunct="1">
                <a:lnSpc>
                  <a:spcPct val="45000"/>
                </a:lnSpc>
                <a:spcBef>
                  <a:spcPct val="50000"/>
                </a:spcBef>
              </a:pPr>
              <a:r>
                <a:rPr lang="en-US" altLang="zh-CN" sz="1400" b="1" dirty="0">
                  <a:latin typeface="楷体" panose="02010609060101010101" pitchFamily="49" charset="-122"/>
                  <a:ea typeface="楷体" panose="02010609060101010101" pitchFamily="49" charset="-122"/>
                </a:rPr>
                <a:t>110</a:t>
              </a:r>
            </a:p>
            <a:p>
              <a:pPr eaLnBrk="1" hangingPunct="1">
                <a:lnSpc>
                  <a:spcPct val="45000"/>
                </a:lnSpc>
                <a:spcBef>
                  <a:spcPct val="50000"/>
                </a:spcBef>
              </a:pPr>
              <a:r>
                <a:rPr lang="en-US" altLang="zh-CN" sz="1400" b="1" dirty="0">
                  <a:latin typeface="楷体" panose="02010609060101010101" pitchFamily="49" charset="-122"/>
                  <a:ea typeface="楷体" panose="02010609060101010101" pitchFamily="49" charset="-122"/>
                </a:rPr>
                <a:t>105</a:t>
              </a:r>
            </a:p>
            <a:p>
              <a:pPr eaLnBrk="1" hangingPunct="1">
                <a:lnSpc>
                  <a:spcPct val="45000"/>
                </a:lnSpc>
                <a:spcBef>
                  <a:spcPct val="50000"/>
                </a:spcBef>
              </a:pPr>
              <a:endParaRPr lang="en-US" altLang="zh-CN" sz="1400" b="1" dirty="0">
                <a:latin typeface="楷体" panose="02010609060101010101" pitchFamily="49" charset="-122"/>
                <a:ea typeface="楷体" panose="02010609060101010101" pitchFamily="49" charset="-122"/>
              </a:endParaRPr>
            </a:p>
            <a:p>
              <a:pPr eaLnBrk="1" hangingPunct="1">
                <a:lnSpc>
                  <a:spcPct val="45000"/>
                </a:lnSpc>
                <a:spcBef>
                  <a:spcPct val="50000"/>
                </a:spcBef>
              </a:pPr>
              <a:r>
                <a:rPr lang="en-US" altLang="zh-CN" sz="1400" b="1" dirty="0">
                  <a:latin typeface="楷体" panose="02010609060101010101" pitchFamily="49" charset="-122"/>
                  <a:ea typeface="楷体" panose="02010609060101010101" pitchFamily="49" charset="-122"/>
                </a:rPr>
                <a:t>    0</a:t>
              </a:r>
            </a:p>
            <a:p>
              <a:pPr eaLnBrk="1" hangingPunct="1">
                <a:lnSpc>
                  <a:spcPct val="35000"/>
                </a:lnSpc>
                <a:spcBef>
                  <a:spcPct val="50000"/>
                </a:spcBef>
              </a:pPr>
              <a:endParaRPr lang="en-US" altLang="zh-CN" sz="2000" b="1" dirty="0">
                <a:latin typeface="楷体" panose="02010609060101010101" pitchFamily="49" charset="-122"/>
                <a:ea typeface="楷体" panose="02010609060101010101" pitchFamily="49" charset="-122"/>
              </a:endParaRPr>
            </a:p>
          </p:txBody>
        </p:sp>
        <p:sp>
          <p:nvSpPr>
            <p:cNvPr id="16" name="Text Box 103"/>
            <p:cNvSpPr txBox="1">
              <a:spLocks noChangeArrowheads="1"/>
            </p:cNvSpPr>
            <p:nvPr/>
          </p:nvSpPr>
          <p:spPr bwMode="auto">
            <a:xfrm>
              <a:off x="1202" y="776"/>
              <a:ext cx="99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dirty="0">
                  <a:latin typeface="楷体" panose="02010609060101010101" pitchFamily="49" charset="-122"/>
                  <a:ea typeface="楷体" panose="02010609060101010101" pitchFamily="49" charset="-122"/>
                </a:rPr>
                <a:t>数量（件）</a:t>
              </a:r>
            </a:p>
          </p:txBody>
        </p:sp>
        <p:grpSp>
          <p:nvGrpSpPr>
            <p:cNvPr id="17" name="Group 104"/>
            <p:cNvGrpSpPr/>
            <p:nvPr/>
          </p:nvGrpSpPr>
          <p:grpSpPr bwMode="auto">
            <a:xfrm>
              <a:off x="1383" y="1014"/>
              <a:ext cx="2568" cy="1509"/>
              <a:chOff x="1383" y="1014"/>
              <a:chExt cx="2568" cy="1509"/>
            </a:xfrm>
          </p:grpSpPr>
          <p:sp>
            <p:nvSpPr>
              <p:cNvPr id="18" name="Line 105"/>
              <p:cNvSpPr>
                <a:spLocks noChangeShapeType="1"/>
              </p:cNvSpPr>
              <p:nvPr/>
            </p:nvSpPr>
            <p:spPr bwMode="auto">
              <a:xfrm>
                <a:off x="1383" y="1014"/>
                <a:ext cx="0" cy="1361"/>
              </a:xfrm>
              <a:prstGeom prst="line">
                <a:avLst/>
              </a:prstGeom>
              <a:noFill/>
              <a:ln w="28575">
                <a:solidFill>
                  <a:schemeClr val="tx1"/>
                </a:solidFill>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19" name="Line 106"/>
              <p:cNvSpPr>
                <a:spLocks noChangeShapeType="1"/>
              </p:cNvSpPr>
              <p:nvPr/>
            </p:nvSpPr>
            <p:spPr bwMode="auto">
              <a:xfrm>
                <a:off x="1383" y="2371"/>
                <a:ext cx="46" cy="61"/>
              </a:xfrm>
              <a:prstGeom prst="line">
                <a:avLst/>
              </a:prstGeom>
              <a:noFill/>
              <a:ln w="28575">
                <a:solidFill>
                  <a:schemeClr val="tx1"/>
                </a:solidFill>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20" name="Line 107"/>
              <p:cNvSpPr>
                <a:spLocks noChangeShapeType="1"/>
              </p:cNvSpPr>
              <p:nvPr/>
            </p:nvSpPr>
            <p:spPr bwMode="auto">
              <a:xfrm flipH="1">
                <a:off x="1383" y="2432"/>
                <a:ext cx="46" cy="91"/>
              </a:xfrm>
              <a:prstGeom prst="line">
                <a:avLst/>
              </a:prstGeom>
              <a:noFill/>
              <a:ln w="28575">
                <a:solidFill>
                  <a:schemeClr val="tx1"/>
                </a:solidFill>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21" name="Line 108"/>
              <p:cNvSpPr>
                <a:spLocks noChangeShapeType="1"/>
              </p:cNvSpPr>
              <p:nvPr/>
            </p:nvSpPr>
            <p:spPr bwMode="auto">
              <a:xfrm>
                <a:off x="1810" y="2375"/>
                <a:ext cx="0" cy="136"/>
              </a:xfrm>
              <a:prstGeom prst="line">
                <a:avLst/>
              </a:prstGeom>
              <a:noFill/>
              <a:ln w="28575">
                <a:solidFill>
                  <a:schemeClr val="tx1"/>
                </a:solidFill>
                <a:prstDash val="sysDot"/>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22" name="Line 109"/>
              <p:cNvSpPr>
                <a:spLocks noChangeShapeType="1"/>
              </p:cNvSpPr>
              <p:nvPr/>
            </p:nvSpPr>
            <p:spPr bwMode="auto">
              <a:xfrm>
                <a:off x="2669" y="2375"/>
                <a:ext cx="0" cy="136"/>
              </a:xfrm>
              <a:prstGeom prst="line">
                <a:avLst/>
              </a:prstGeom>
              <a:noFill/>
              <a:ln w="28575">
                <a:solidFill>
                  <a:schemeClr val="tx1"/>
                </a:solidFill>
                <a:prstDash val="sysDot"/>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23" name="Line 110"/>
              <p:cNvSpPr>
                <a:spLocks noChangeShapeType="1"/>
              </p:cNvSpPr>
              <p:nvPr/>
            </p:nvSpPr>
            <p:spPr bwMode="auto">
              <a:xfrm>
                <a:off x="3095" y="2383"/>
                <a:ext cx="0" cy="136"/>
              </a:xfrm>
              <a:prstGeom prst="line">
                <a:avLst/>
              </a:prstGeom>
              <a:noFill/>
              <a:ln w="28575">
                <a:solidFill>
                  <a:schemeClr val="tx1"/>
                </a:solidFill>
                <a:prstDash val="sysDot"/>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24" name="Line 111"/>
              <p:cNvSpPr>
                <a:spLocks noChangeShapeType="1"/>
              </p:cNvSpPr>
              <p:nvPr/>
            </p:nvSpPr>
            <p:spPr bwMode="auto">
              <a:xfrm>
                <a:off x="2242" y="2372"/>
                <a:ext cx="0" cy="136"/>
              </a:xfrm>
              <a:prstGeom prst="line">
                <a:avLst/>
              </a:prstGeom>
              <a:noFill/>
              <a:ln w="28575">
                <a:solidFill>
                  <a:schemeClr val="tx1"/>
                </a:solidFill>
                <a:prstDash val="sysDot"/>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26" name="Line 112"/>
              <p:cNvSpPr>
                <a:spLocks noChangeShapeType="1"/>
              </p:cNvSpPr>
              <p:nvPr/>
            </p:nvSpPr>
            <p:spPr bwMode="auto">
              <a:xfrm>
                <a:off x="3951" y="2381"/>
                <a:ext cx="0" cy="136"/>
              </a:xfrm>
              <a:prstGeom prst="line">
                <a:avLst/>
              </a:prstGeom>
              <a:noFill/>
              <a:ln w="28575">
                <a:solidFill>
                  <a:schemeClr val="tx1"/>
                </a:solidFill>
                <a:prstDash val="sysDot"/>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27" name="Line 113"/>
              <p:cNvSpPr>
                <a:spLocks noChangeShapeType="1"/>
              </p:cNvSpPr>
              <p:nvPr/>
            </p:nvSpPr>
            <p:spPr bwMode="auto">
              <a:xfrm>
                <a:off x="3512" y="2383"/>
                <a:ext cx="0" cy="136"/>
              </a:xfrm>
              <a:prstGeom prst="line">
                <a:avLst/>
              </a:prstGeom>
              <a:noFill/>
              <a:ln w="28575">
                <a:solidFill>
                  <a:schemeClr val="tx1"/>
                </a:solidFill>
                <a:prstDash val="sysDot"/>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grpSp>
      </p:grpSp>
      <p:sp>
        <p:nvSpPr>
          <p:cNvPr id="28" name="Text Box 115"/>
          <p:cNvSpPr txBox="1">
            <a:spLocks noChangeArrowheads="1"/>
          </p:cNvSpPr>
          <p:nvPr/>
        </p:nvSpPr>
        <p:spPr bwMode="auto">
          <a:xfrm>
            <a:off x="3779863" y="3977408"/>
            <a:ext cx="50403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dirty="0">
                <a:latin typeface="楷体" panose="02010609060101010101" pitchFamily="49" charset="-122"/>
                <a:ea typeface="楷体" panose="02010609060101010101" pitchFamily="49" charset="-122"/>
              </a:rPr>
              <a:t>3    4     5    6    7     8    </a:t>
            </a:r>
            <a:r>
              <a:rPr lang="zh-CN" altLang="en-US" sz="2000" b="1" dirty="0">
                <a:latin typeface="楷体" panose="02010609060101010101" pitchFamily="49" charset="-122"/>
                <a:ea typeface="楷体" panose="02010609060101010101" pitchFamily="49" charset="-122"/>
              </a:rPr>
              <a:t>月份</a:t>
            </a:r>
          </a:p>
        </p:txBody>
      </p:sp>
      <p:sp>
        <p:nvSpPr>
          <p:cNvPr id="29" name="Oval 116"/>
          <p:cNvSpPr>
            <a:spLocks noChangeArrowheads="1"/>
          </p:cNvSpPr>
          <p:nvPr/>
        </p:nvSpPr>
        <p:spPr bwMode="auto">
          <a:xfrm>
            <a:off x="3916388" y="3459883"/>
            <a:ext cx="71437" cy="71437"/>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30" name="Oval 117"/>
          <p:cNvSpPr>
            <a:spLocks noChangeArrowheads="1"/>
          </p:cNvSpPr>
          <p:nvPr/>
        </p:nvSpPr>
        <p:spPr bwMode="auto">
          <a:xfrm>
            <a:off x="4597425" y="2982045"/>
            <a:ext cx="71438" cy="71438"/>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31" name="Oval 118"/>
          <p:cNvSpPr>
            <a:spLocks noChangeArrowheads="1"/>
          </p:cNvSpPr>
          <p:nvPr/>
        </p:nvSpPr>
        <p:spPr bwMode="auto">
          <a:xfrm>
            <a:off x="5278463" y="2747095"/>
            <a:ext cx="71437" cy="71438"/>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32" name="Oval 119"/>
          <p:cNvSpPr>
            <a:spLocks noChangeArrowheads="1"/>
          </p:cNvSpPr>
          <p:nvPr/>
        </p:nvSpPr>
        <p:spPr bwMode="auto">
          <a:xfrm>
            <a:off x="5957913" y="2107333"/>
            <a:ext cx="71437" cy="71437"/>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33" name="Oval 120"/>
          <p:cNvSpPr>
            <a:spLocks noChangeArrowheads="1"/>
          </p:cNvSpPr>
          <p:nvPr/>
        </p:nvSpPr>
        <p:spPr bwMode="auto">
          <a:xfrm>
            <a:off x="7313638" y="1543770"/>
            <a:ext cx="71437" cy="71438"/>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34" name="Oval 121"/>
          <p:cNvSpPr>
            <a:spLocks noChangeArrowheads="1"/>
          </p:cNvSpPr>
          <p:nvPr/>
        </p:nvSpPr>
        <p:spPr bwMode="auto">
          <a:xfrm>
            <a:off x="6626250" y="1777133"/>
            <a:ext cx="71438" cy="71437"/>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35" name="Text Box 122"/>
          <p:cNvSpPr txBox="1">
            <a:spLocks noChangeArrowheads="1"/>
          </p:cNvSpPr>
          <p:nvPr/>
        </p:nvSpPr>
        <p:spPr bwMode="auto">
          <a:xfrm>
            <a:off x="4427563" y="3185245"/>
            <a:ext cx="5762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120</a:t>
            </a:r>
          </a:p>
        </p:txBody>
      </p:sp>
      <p:sp>
        <p:nvSpPr>
          <p:cNvPr id="36" name="Text Box 123"/>
          <p:cNvSpPr txBox="1">
            <a:spLocks noChangeArrowheads="1"/>
          </p:cNvSpPr>
          <p:nvPr/>
        </p:nvSpPr>
        <p:spPr bwMode="auto">
          <a:xfrm>
            <a:off x="3635400" y="3545608"/>
            <a:ext cx="5762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110</a:t>
            </a:r>
          </a:p>
        </p:txBody>
      </p:sp>
      <p:sp>
        <p:nvSpPr>
          <p:cNvPr id="37" name="Text Box 124"/>
          <p:cNvSpPr txBox="1">
            <a:spLocks noChangeArrowheads="1"/>
          </p:cNvSpPr>
          <p:nvPr/>
        </p:nvSpPr>
        <p:spPr bwMode="auto">
          <a:xfrm>
            <a:off x="5003825" y="2848695"/>
            <a:ext cx="5762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125</a:t>
            </a:r>
          </a:p>
        </p:txBody>
      </p:sp>
      <p:sp>
        <p:nvSpPr>
          <p:cNvPr id="38" name="Text Box 125"/>
          <p:cNvSpPr txBox="1">
            <a:spLocks noChangeArrowheads="1"/>
          </p:cNvSpPr>
          <p:nvPr/>
        </p:nvSpPr>
        <p:spPr bwMode="auto">
          <a:xfrm>
            <a:off x="3635400" y="2608983"/>
            <a:ext cx="5762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120</a:t>
            </a:r>
          </a:p>
        </p:txBody>
      </p:sp>
      <p:sp>
        <p:nvSpPr>
          <p:cNvPr id="39" name="Text Box 126"/>
          <p:cNvSpPr txBox="1">
            <a:spLocks noChangeArrowheads="1"/>
          </p:cNvSpPr>
          <p:nvPr/>
        </p:nvSpPr>
        <p:spPr bwMode="auto">
          <a:xfrm>
            <a:off x="5651525" y="2248620"/>
            <a:ext cx="7191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138</a:t>
            </a:r>
          </a:p>
        </p:txBody>
      </p:sp>
      <p:sp>
        <p:nvSpPr>
          <p:cNvPr id="40" name="Text Box 127"/>
          <p:cNvSpPr txBox="1">
            <a:spLocks noChangeArrowheads="1"/>
          </p:cNvSpPr>
          <p:nvPr/>
        </p:nvSpPr>
        <p:spPr bwMode="auto">
          <a:xfrm>
            <a:off x="6299225" y="1888258"/>
            <a:ext cx="7191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145</a:t>
            </a:r>
          </a:p>
        </p:txBody>
      </p:sp>
      <p:sp>
        <p:nvSpPr>
          <p:cNvPr id="41" name="Text Box 128"/>
          <p:cNvSpPr txBox="1">
            <a:spLocks noChangeArrowheads="1"/>
          </p:cNvSpPr>
          <p:nvPr/>
        </p:nvSpPr>
        <p:spPr bwMode="auto">
          <a:xfrm>
            <a:off x="7019950" y="1672358"/>
            <a:ext cx="7191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150</a:t>
            </a:r>
          </a:p>
        </p:txBody>
      </p:sp>
      <p:sp>
        <p:nvSpPr>
          <p:cNvPr id="42" name="Text Box 129"/>
          <p:cNvSpPr txBox="1">
            <a:spLocks noChangeArrowheads="1"/>
          </p:cNvSpPr>
          <p:nvPr/>
        </p:nvSpPr>
        <p:spPr bwMode="auto">
          <a:xfrm>
            <a:off x="4356125" y="2321645"/>
            <a:ext cx="5762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125</a:t>
            </a:r>
          </a:p>
        </p:txBody>
      </p:sp>
      <p:sp>
        <p:nvSpPr>
          <p:cNvPr id="43" name="Text Box 130"/>
          <p:cNvSpPr txBox="1">
            <a:spLocks noChangeArrowheads="1"/>
          </p:cNvSpPr>
          <p:nvPr/>
        </p:nvSpPr>
        <p:spPr bwMode="auto">
          <a:xfrm>
            <a:off x="5003825" y="2321645"/>
            <a:ext cx="5762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125</a:t>
            </a:r>
          </a:p>
        </p:txBody>
      </p:sp>
      <p:sp>
        <p:nvSpPr>
          <p:cNvPr id="44" name="Text Box 131"/>
          <p:cNvSpPr txBox="1">
            <a:spLocks noChangeArrowheads="1"/>
          </p:cNvSpPr>
          <p:nvPr/>
        </p:nvSpPr>
        <p:spPr bwMode="auto">
          <a:xfrm>
            <a:off x="5722963" y="3113808"/>
            <a:ext cx="5762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120</a:t>
            </a:r>
          </a:p>
        </p:txBody>
      </p:sp>
      <p:sp>
        <p:nvSpPr>
          <p:cNvPr id="45" name="Text Box 132"/>
          <p:cNvSpPr txBox="1">
            <a:spLocks noChangeArrowheads="1"/>
          </p:cNvSpPr>
          <p:nvPr/>
        </p:nvSpPr>
        <p:spPr bwMode="auto">
          <a:xfrm>
            <a:off x="6443688" y="3040783"/>
            <a:ext cx="5762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110</a:t>
            </a:r>
          </a:p>
        </p:txBody>
      </p:sp>
      <p:sp>
        <p:nvSpPr>
          <p:cNvPr id="46" name="Text Box 133"/>
          <p:cNvSpPr txBox="1">
            <a:spLocks noChangeArrowheads="1"/>
          </p:cNvSpPr>
          <p:nvPr/>
        </p:nvSpPr>
        <p:spPr bwMode="auto">
          <a:xfrm>
            <a:off x="7451750" y="3688483"/>
            <a:ext cx="5762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105</a:t>
            </a:r>
          </a:p>
        </p:txBody>
      </p:sp>
      <p:sp>
        <p:nvSpPr>
          <p:cNvPr id="47" name="Oval 134"/>
          <p:cNvSpPr>
            <a:spLocks noChangeArrowheads="1"/>
          </p:cNvSpPr>
          <p:nvPr/>
        </p:nvSpPr>
        <p:spPr bwMode="auto">
          <a:xfrm>
            <a:off x="3922738" y="2969345"/>
            <a:ext cx="71437" cy="71438"/>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48" name="Line 135"/>
          <p:cNvSpPr>
            <a:spLocks noChangeShapeType="1"/>
          </p:cNvSpPr>
          <p:nvPr/>
        </p:nvSpPr>
        <p:spPr bwMode="auto">
          <a:xfrm flipV="1">
            <a:off x="3970363" y="3040783"/>
            <a:ext cx="647700" cy="431800"/>
          </a:xfrm>
          <a:prstGeom prst="line">
            <a:avLst/>
          </a:prstGeom>
          <a:noFill/>
          <a:ln w="19050">
            <a:solidFill>
              <a:srgbClr val="FF0000"/>
            </a:solidFill>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49" name="Line 136"/>
          <p:cNvSpPr>
            <a:spLocks noChangeShapeType="1"/>
          </p:cNvSpPr>
          <p:nvPr/>
        </p:nvSpPr>
        <p:spPr bwMode="auto">
          <a:xfrm flipV="1">
            <a:off x="4643463" y="2797895"/>
            <a:ext cx="647700" cy="215900"/>
          </a:xfrm>
          <a:prstGeom prst="line">
            <a:avLst/>
          </a:prstGeom>
          <a:noFill/>
          <a:ln w="19050">
            <a:solidFill>
              <a:srgbClr val="FF0000"/>
            </a:solidFill>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50" name="Line 137"/>
          <p:cNvSpPr>
            <a:spLocks noChangeShapeType="1"/>
          </p:cNvSpPr>
          <p:nvPr/>
        </p:nvSpPr>
        <p:spPr bwMode="auto">
          <a:xfrm flipV="1">
            <a:off x="5332438" y="2170833"/>
            <a:ext cx="647700" cy="601662"/>
          </a:xfrm>
          <a:prstGeom prst="line">
            <a:avLst/>
          </a:prstGeom>
          <a:noFill/>
          <a:ln w="19050">
            <a:solidFill>
              <a:srgbClr val="FF0000"/>
            </a:solidFill>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51" name="Line 138"/>
          <p:cNvSpPr>
            <a:spLocks noChangeShapeType="1"/>
          </p:cNvSpPr>
          <p:nvPr/>
        </p:nvSpPr>
        <p:spPr bwMode="auto">
          <a:xfrm flipV="1">
            <a:off x="6011888" y="1829520"/>
            <a:ext cx="647700" cy="307975"/>
          </a:xfrm>
          <a:prstGeom prst="line">
            <a:avLst/>
          </a:prstGeom>
          <a:noFill/>
          <a:ln w="19050">
            <a:solidFill>
              <a:srgbClr val="FF0000"/>
            </a:solidFill>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52" name="Line 139"/>
          <p:cNvSpPr>
            <a:spLocks noChangeShapeType="1"/>
          </p:cNvSpPr>
          <p:nvPr/>
        </p:nvSpPr>
        <p:spPr bwMode="auto">
          <a:xfrm flipV="1">
            <a:off x="6684988" y="1600920"/>
            <a:ext cx="647700" cy="215900"/>
          </a:xfrm>
          <a:prstGeom prst="line">
            <a:avLst/>
          </a:prstGeom>
          <a:noFill/>
          <a:ln w="19050">
            <a:solidFill>
              <a:srgbClr val="FF0000"/>
            </a:solidFill>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53" name="Oval 140"/>
          <p:cNvSpPr>
            <a:spLocks noChangeArrowheads="1"/>
          </p:cNvSpPr>
          <p:nvPr/>
        </p:nvSpPr>
        <p:spPr bwMode="auto">
          <a:xfrm>
            <a:off x="6627838" y="3459883"/>
            <a:ext cx="71437" cy="71437"/>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54" name="Oval 141"/>
          <p:cNvSpPr>
            <a:spLocks noChangeArrowheads="1"/>
          </p:cNvSpPr>
          <p:nvPr/>
        </p:nvSpPr>
        <p:spPr bwMode="auto">
          <a:xfrm>
            <a:off x="5957913" y="2982045"/>
            <a:ext cx="71437" cy="71438"/>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55" name="Oval 142"/>
          <p:cNvSpPr>
            <a:spLocks noChangeArrowheads="1"/>
          </p:cNvSpPr>
          <p:nvPr/>
        </p:nvSpPr>
        <p:spPr bwMode="auto">
          <a:xfrm>
            <a:off x="5270525" y="2743920"/>
            <a:ext cx="71438" cy="71438"/>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56" name="Oval 143"/>
          <p:cNvSpPr>
            <a:spLocks noChangeArrowheads="1"/>
          </p:cNvSpPr>
          <p:nvPr/>
        </p:nvSpPr>
        <p:spPr bwMode="auto">
          <a:xfrm>
            <a:off x="4602188" y="2734395"/>
            <a:ext cx="71437" cy="71438"/>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57" name="Oval 144"/>
          <p:cNvSpPr>
            <a:spLocks noChangeArrowheads="1"/>
          </p:cNvSpPr>
          <p:nvPr/>
        </p:nvSpPr>
        <p:spPr bwMode="auto">
          <a:xfrm>
            <a:off x="7313638" y="3694833"/>
            <a:ext cx="71437" cy="71437"/>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58" name="Line 145"/>
          <p:cNvSpPr>
            <a:spLocks noChangeShapeType="1"/>
          </p:cNvSpPr>
          <p:nvPr/>
        </p:nvSpPr>
        <p:spPr bwMode="auto">
          <a:xfrm flipV="1">
            <a:off x="3967188" y="2753445"/>
            <a:ext cx="676275" cy="254000"/>
          </a:xfrm>
          <a:prstGeom prst="line">
            <a:avLst/>
          </a:prstGeom>
          <a:noFill/>
          <a:ln w="19050">
            <a:solidFill>
              <a:srgbClr val="FF0000"/>
            </a:solidFill>
            <a:prstDash val="dash"/>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59" name="Line 146"/>
          <p:cNvSpPr>
            <a:spLocks noChangeShapeType="1"/>
          </p:cNvSpPr>
          <p:nvPr/>
        </p:nvSpPr>
        <p:spPr bwMode="auto">
          <a:xfrm flipV="1">
            <a:off x="4643463" y="2753445"/>
            <a:ext cx="647700" cy="0"/>
          </a:xfrm>
          <a:prstGeom prst="line">
            <a:avLst/>
          </a:prstGeom>
          <a:noFill/>
          <a:ln w="19050">
            <a:solidFill>
              <a:srgbClr val="FF0000"/>
            </a:solidFill>
            <a:prstDash val="dash"/>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60" name="Line 147"/>
          <p:cNvSpPr>
            <a:spLocks noChangeShapeType="1"/>
          </p:cNvSpPr>
          <p:nvPr/>
        </p:nvSpPr>
        <p:spPr bwMode="auto">
          <a:xfrm>
            <a:off x="5291163" y="2753445"/>
            <a:ext cx="720725" cy="287338"/>
          </a:xfrm>
          <a:prstGeom prst="line">
            <a:avLst/>
          </a:prstGeom>
          <a:noFill/>
          <a:ln w="19050">
            <a:solidFill>
              <a:srgbClr val="FF0000"/>
            </a:solidFill>
            <a:prstDash val="dash"/>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61" name="Line 148"/>
          <p:cNvSpPr>
            <a:spLocks noChangeShapeType="1"/>
          </p:cNvSpPr>
          <p:nvPr/>
        </p:nvSpPr>
        <p:spPr bwMode="auto">
          <a:xfrm>
            <a:off x="6005538" y="3040783"/>
            <a:ext cx="647700" cy="431800"/>
          </a:xfrm>
          <a:prstGeom prst="line">
            <a:avLst/>
          </a:prstGeom>
          <a:noFill/>
          <a:ln w="19050">
            <a:solidFill>
              <a:srgbClr val="FF0000"/>
            </a:solidFill>
            <a:prstDash val="dash"/>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62" name="Line 149"/>
          <p:cNvSpPr>
            <a:spLocks noChangeShapeType="1"/>
          </p:cNvSpPr>
          <p:nvPr/>
        </p:nvSpPr>
        <p:spPr bwMode="auto">
          <a:xfrm>
            <a:off x="6704038" y="3517033"/>
            <a:ext cx="647700" cy="215900"/>
          </a:xfrm>
          <a:prstGeom prst="line">
            <a:avLst/>
          </a:prstGeom>
          <a:noFill/>
          <a:ln w="19050">
            <a:solidFill>
              <a:srgbClr val="FF0000"/>
            </a:solidFill>
            <a:prstDash val="dash"/>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grpSp>
        <p:nvGrpSpPr>
          <p:cNvPr id="64" name="Group 151"/>
          <p:cNvGrpSpPr/>
          <p:nvPr/>
        </p:nvGrpSpPr>
        <p:grpSpPr bwMode="auto">
          <a:xfrm>
            <a:off x="6622812" y="1059582"/>
            <a:ext cx="1231657" cy="615950"/>
            <a:chOff x="4468" y="607"/>
            <a:chExt cx="589" cy="388"/>
          </a:xfrm>
        </p:grpSpPr>
        <p:sp>
          <p:nvSpPr>
            <p:cNvPr id="65" name="Line 152"/>
            <p:cNvSpPr>
              <a:spLocks noChangeShapeType="1"/>
            </p:cNvSpPr>
            <p:nvPr/>
          </p:nvSpPr>
          <p:spPr bwMode="auto">
            <a:xfrm>
              <a:off x="4468" y="709"/>
              <a:ext cx="226" cy="0"/>
            </a:xfrm>
            <a:prstGeom prst="line">
              <a:avLst/>
            </a:prstGeom>
            <a:noFill/>
            <a:ln w="19050">
              <a:solidFill>
                <a:srgbClr val="FF0000"/>
              </a:solidFill>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66" name="Text Box 153"/>
            <p:cNvSpPr txBox="1">
              <a:spLocks noChangeArrowheads="1"/>
            </p:cNvSpPr>
            <p:nvPr/>
          </p:nvSpPr>
          <p:spPr bwMode="auto">
            <a:xfrm>
              <a:off x="4694" y="607"/>
              <a:ext cx="363"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dirty="0">
                  <a:latin typeface="楷体" panose="02010609060101010101" pitchFamily="49" charset="-122"/>
                  <a:ea typeface="楷体" panose="02010609060101010101" pitchFamily="49" charset="-122"/>
                </a:rPr>
                <a:t>甲种</a:t>
              </a:r>
            </a:p>
          </p:txBody>
        </p:sp>
        <p:sp>
          <p:nvSpPr>
            <p:cNvPr id="67" name="Line 154"/>
            <p:cNvSpPr>
              <a:spLocks noChangeShapeType="1"/>
            </p:cNvSpPr>
            <p:nvPr/>
          </p:nvSpPr>
          <p:spPr bwMode="auto">
            <a:xfrm>
              <a:off x="4468" y="845"/>
              <a:ext cx="226" cy="0"/>
            </a:xfrm>
            <a:prstGeom prst="line">
              <a:avLst/>
            </a:prstGeom>
            <a:noFill/>
            <a:ln w="19050">
              <a:solidFill>
                <a:srgbClr val="FF0000"/>
              </a:solidFill>
              <a:prstDash val="dash"/>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68" name="Text Box 155"/>
            <p:cNvSpPr txBox="1">
              <a:spLocks noChangeArrowheads="1"/>
            </p:cNvSpPr>
            <p:nvPr/>
          </p:nvSpPr>
          <p:spPr bwMode="auto">
            <a:xfrm>
              <a:off x="4694" y="743"/>
              <a:ext cx="363"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a:latin typeface="楷体" panose="02010609060101010101" pitchFamily="49" charset="-122"/>
                  <a:ea typeface="楷体" panose="02010609060101010101" pitchFamily="49" charset="-122"/>
                </a:rPr>
                <a:t>乙种</a:t>
              </a:r>
            </a:p>
          </p:txBody>
        </p:sp>
      </p:grpSp>
      <p:sp>
        <p:nvSpPr>
          <p:cNvPr id="69" name="Text Box 156"/>
          <p:cNvSpPr txBox="1">
            <a:spLocks noChangeArrowheads="1"/>
          </p:cNvSpPr>
          <p:nvPr/>
        </p:nvSpPr>
        <p:spPr bwMode="auto">
          <a:xfrm>
            <a:off x="395536" y="307480"/>
            <a:ext cx="8048706" cy="9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lnSpc>
                <a:spcPct val="110000"/>
              </a:lnSpc>
              <a:spcBef>
                <a:spcPct val="40000"/>
              </a:spcBef>
            </a:pPr>
            <a:r>
              <a:rPr lang="zh-CN" altLang="en-US" sz="2400" b="1" dirty="0">
                <a:latin typeface="楷体" panose="02010609060101010101" pitchFamily="49" charset="-122"/>
                <a:ea typeface="楷体" panose="02010609060101010101" pitchFamily="49" charset="-122"/>
              </a:rPr>
              <a:t>（</a:t>
            </a:r>
            <a:r>
              <a:rPr lang="en-US" altLang="zh-CN" sz="2400" b="1" dirty="0">
                <a:latin typeface="楷体" panose="02010609060101010101" pitchFamily="49" charset="-122"/>
                <a:ea typeface="楷体" panose="02010609060101010101" pitchFamily="49" charset="-122"/>
              </a:rPr>
              <a:t>2</a:t>
            </a:r>
            <a:r>
              <a:rPr lang="zh-CN" altLang="en-US" sz="2400" b="1" dirty="0">
                <a:latin typeface="楷体" panose="02010609060101010101" pitchFamily="49" charset="-122"/>
                <a:ea typeface="楷体" panose="02010609060101010101" pitchFamily="49" charset="-122"/>
              </a:rPr>
              <a:t>）如果你是销售部经理，从上面的统计图你能获得哪些信息？这些信息对你有什么帮助？</a:t>
            </a:r>
          </a:p>
        </p:txBody>
      </p:sp>
      <p:sp>
        <p:nvSpPr>
          <p:cNvPr id="71" name="圆角矩形标注 18"/>
          <p:cNvSpPr/>
          <p:nvPr/>
        </p:nvSpPr>
        <p:spPr>
          <a:xfrm>
            <a:off x="611560" y="1999417"/>
            <a:ext cx="2088232" cy="1073944"/>
          </a:xfrm>
          <a:prstGeom prst="wedgeRoundRectCallout">
            <a:avLst>
              <a:gd name="adj1" fmla="val -33622"/>
              <a:gd name="adj2" fmla="val 100305"/>
              <a:gd name="adj3" fmla="val 16667"/>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zh-CN" altLang="en-US" sz="1800" b="1" dirty="0">
                <a:solidFill>
                  <a:schemeClr val="tx1"/>
                </a:solidFill>
                <a:latin typeface="楷体" panose="02010609060101010101" pitchFamily="49" charset="-122"/>
                <a:ea typeface="楷体" panose="02010609060101010101" pitchFamily="49" charset="-122"/>
              </a:rPr>
              <a:t>进货时多进甲，少进乙，避免库存增加，资金流动受阻。</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right)">
                                      <p:cBhvr>
                                        <p:cTn id="7" dur="500"/>
                                        <p:tgtEl>
                                          <p:spTgt spid="72"/>
                                        </p:tgtEl>
                                      </p:cBhvr>
                                    </p:animEffect>
                                  </p:childTnLst>
                                </p:cTn>
                              </p:par>
                            </p:childTnLst>
                          </p:cTn>
                        </p:par>
                        <p:par>
                          <p:cTn id="8" fill="hold">
                            <p:stCondLst>
                              <p:cond delay="500"/>
                            </p:stCondLst>
                            <p:childTnLst>
                              <p:par>
                                <p:cTn id="9" presetID="6" presetClass="entr" presetSubtype="16"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circle(in)">
                                      <p:cBhvr>
                                        <p:cTn id="11" dur="10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0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1330" y="1419622"/>
            <a:ext cx="3889102" cy="2386699"/>
          </a:xfrm>
          <a:prstGeom prst="rect">
            <a:avLst/>
          </a:prstGeom>
          <a:solidFill>
            <a:schemeClr val="bg1"/>
          </a:solidFill>
          <a:ln w="9525">
            <a:solidFill>
              <a:schemeClr val="tx1"/>
            </a:solidFill>
            <a:miter lim="800000"/>
            <a:headEnd/>
            <a:tailEnd/>
          </a:ln>
        </p:spPr>
      </p:pic>
      <p:sp>
        <p:nvSpPr>
          <p:cNvPr id="10" name="Rectangle 4"/>
          <p:cNvSpPr>
            <a:spLocks noChangeArrowheads="1"/>
          </p:cNvSpPr>
          <p:nvPr/>
        </p:nvSpPr>
        <p:spPr bwMode="auto">
          <a:xfrm>
            <a:off x="511840" y="270396"/>
            <a:ext cx="8282281" cy="1077218"/>
          </a:xfrm>
          <a:prstGeom prst="rect">
            <a:avLst/>
          </a:prstGeom>
          <a:noFill/>
          <a:ln>
            <a:noFill/>
          </a:ln>
          <a:effectLst/>
          <a:extLst>
            <a:ext uri="{909E8E84-426E-40DD-AFC4-6F175D3DCCD1}">
              <a14:hiddenFill xmlns:a14="http://schemas.microsoft.com/office/drawing/2010/main">
                <a:solidFill>
                  <a:srgbClr val="99C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ctr" eaLnBrk="0" hangingPunct="0">
              <a:defRPr sz="3600" b="1">
                <a:solidFill>
                  <a:schemeClr val="tx1"/>
                </a:solidFill>
                <a:latin typeface="Arial" panose="020B0604020202020204" pitchFamily="34" charset="0"/>
                <a:ea typeface="楷体_GB2312" panose="02010609030101010101" pitchFamily="49" charset="-122"/>
              </a:defRPr>
            </a:lvl1pPr>
            <a:lvl2pPr marL="742950" indent="-285750" algn="ctr" eaLnBrk="0" hangingPunct="0">
              <a:defRPr sz="3600" b="1">
                <a:solidFill>
                  <a:schemeClr val="tx1"/>
                </a:solidFill>
                <a:latin typeface="Arial" panose="020B0604020202020204" pitchFamily="34" charset="0"/>
                <a:ea typeface="楷体_GB2312" panose="02010609030101010101" pitchFamily="49" charset="-122"/>
              </a:defRPr>
            </a:lvl2pPr>
            <a:lvl3pPr marL="1143000" indent="-228600" algn="ctr" eaLnBrk="0" hangingPunct="0">
              <a:defRPr sz="3600" b="1">
                <a:solidFill>
                  <a:schemeClr val="tx1"/>
                </a:solidFill>
                <a:latin typeface="Arial" panose="020B0604020202020204" pitchFamily="34" charset="0"/>
                <a:ea typeface="楷体_GB2312" panose="02010609030101010101" pitchFamily="49" charset="-122"/>
              </a:defRPr>
            </a:lvl3pPr>
            <a:lvl4pPr marL="1600200" indent="-228600" algn="ctr" eaLnBrk="0" hangingPunct="0">
              <a:defRPr sz="3600" b="1">
                <a:solidFill>
                  <a:schemeClr val="tx1"/>
                </a:solidFill>
                <a:latin typeface="Arial" panose="020B0604020202020204" pitchFamily="34" charset="0"/>
                <a:ea typeface="楷体_GB2312" panose="02010609030101010101" pitchFamily="49" charset="-122"/>
              </a:defRPr>
            </a:lvl4pPr>
            <a:lvl5pPr marL="2057400" indent="-228600" algn="ctr" eaLnBrk="0" hangingPunct="0">
              <a:defRPr sz="3600" b="1">
                <a:solidFill>
                  <a:schemeClr val="tx1"/>
                </a:solidFill>
                <a:latin typeface="Arial" panose="020B0604020202020204" pitchFamily="34" charset="0"/>
                <a:ea typeface="楷体_GB2312" panose="02010609030101010101" pitchFamily="49" charset="-122"/>
              </a:defRPr>
            </a:lvl5pPr>
            <a:lvl6pPr marL="2514600" indent="-228600" algn="ctr" eaLnBrk="0" fontAlgn="base" hangingPunct="0">
              <a:spcBef>
                <a:spcPct val="0"/>
              </a:spcBef>
              <a:spcAft>
                <a:spcPct val="0"/>
              </a:spcAft>
              <a:defRPr sz="3600" b="1">
                <a:solidFill>
                  <a:schemeClr val="tx1"/>
                </a:solidFill>
                <a:latin typeface="Arial" panose="020B0604020202020204" pitchFamily="34" charset="0"/>
                <a:ea typeface="楷体_GB2312" panose="02010609030101010101" pitchFamily="49" charset="-122"/>
              </a:defRPr>
            </a:lvl6pPr>
            <a:lvl7pPr marL="2971800" indent="-228600" algn="ctr" eaLnBrk="0" fontAlgn="base" hangingPunct="0">
              <a:spcBef>
                <a:spcPct val="0"/>
              </a:spcBef>
              <a:spcAft>
                <a:spcPct val="0"/>
              </a:spcAft>
              <a:defRPr sz="3600" b="1">
                <a:solidFill>
                  <a:schemeClr val="tx1"/>
                </a:solidFill>
                <a:latin typeface="Arial" panose="020B0604020202020204" pitchFamily="34" charset="0"/>
                <a:ea typeface="楷体_GB2312" panose="02010609030101010101" pitchFamily="49" charset="-122"/>
              </a:defRPr>
            </a:lvl7pPr>
            <a:lvl8pPr marL="3429000" indent="-228600" algn="ctr" eaLnBrk="0" fontAlgn="base" hangingPunct="0">
              <a:spcBef>
                <a:spcPct val="0"/>
              </a:spcBef>
              <a:spcAft>
                <a:spcPct val="0"/>
              </a:spcAft>
              <a:defRPr sz="3600" b="1">
                <a:solidFill>
                  <a:schemeClr val="tx1"/>
                </a:solidFill>
                <a:latin typeface="Arial" panose="020B0604020202020204" pitchFamily="34" charset="0"/>
                <a:ea typeface="楷体_GB2312" panose="02010609030101010101" pitchFamily="49" charset="-122"/>
              </a:defRPr>
            </a:lvl8pPr>
            <a:lvl9pPr marL="3886200" indent="-228600" algn="ctr" eaLnBrk="0" fontAlgn="base" hangingPunct="0">
              <a:spcBef>
                <a:spcPct val="0"/>
              </a:spcBef>
              <a:spcAft>
                <a:spcPct val="0"/>
              </a:spcAft>
              <a:defRPr sz="3600" b="1">
                <a:solidFill>
                  <a:schemeClr val="tx1"/>
                </a:solidFill>
                <a:latin typeface="Arial" panose="020B0604020202020204" pitchFamily="34" charset="0"/>
                <a:ea typeface="楷体_GB2312" panose="02010609030101010101" pitchFamily="49" charset="-122"/>
              </a:defRPr>
            </a:lvl9pPr>
          </a:lstStyle>
          <a:p>
            <a:pPr algn="l" eaLnBrk="1" hangingPunct="1"/>
            <a:r>
              <a:rPr kumimoji="1" lang="zh-CN" altLang="en-US" sz="3200" dirty="0">
                <a:latin typeface="楷体" panose="02010609060101010101" pitchFamily="49" charset="-122"/>
                <a:ea typeface="楷体" panose="02010609060101010101" pitchFamily="49" charset="-122"/>
              </a:rPr>
              <a:t>某地区</a:t>
            </a:r>
            <a:r>
              <a:rPr kumimoji="1" lang="en-US" altLang="zh-CN" sz="3200" dirty="0">
                <a:latin typeface="楷体" panose="02010609060101010101" pitchFamily="49" charset="-122"/>
                <a:ea typeface="楷体" panose="02010609060101010101" pitchFamily="49" charset="-122"/>
              </a:rPr>
              <a:t>7-15</a:t>
            </a:r>
            <a:r>
              <a:rPr kumimoji="1" lang="zh-CN" altLang="en-US" sz="3200" dirty="0">
                <a:latin typeface="楷体" panose="02010609060101010101" pitchFamily="49" charset="-122"/>
                <a:ea typeface="楷体" panose="02010609060101010101" pitchFamily="49" charset="-122"/>
              </a:rPr>
              <a:t>岁男生、女生平均身高统计图，看图回答。</a:t>
            </a:r>
          </a:p>
        </p:txBody>
      </p:sp>
      <p:sp>
        <p:nvSpPr>
          <p:cNvPr id="15" name="Rectangle 5"/>
          <p:cNvSpPr>
            <a:spLocks noChangeArrowheads="1"/>
          </p:cNvSpPr>
          <p:nvPr/>
        </p:nvSpPr>
        <p:spPr bwMode="auto">
          <a:xfrm>
            <a:off x="450590" y="1359788"/>
            <a:ext cx="3579855" cy="1200329"/>
          </a:xfrm>
          <a:prstGeom prst="rect">
            <a:avLst/>
          </a:prstGeom>
          <a:noFill/>
          <a:ln>
            <a:noFill/>
          </a:ln>
          <a:effectLst/>
          <a:extLst>
            <a:ext uri="{909E8E84-426E-40DD-AFC4-6F175D3DCCD1}">
              <a14:hiddenFill xmlns:a14="http://schemas.microsoft.com/office/drawing/2010/main">
                <a:solidFill>
                  <a:srgbClr val="99C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ctr" eaLnBrk="0" hangingPunct="0">
              <a:defRPr sz="3600" b="1">
                <a:solidFill>
                  <a:schemeClr val="tx1"/>
                </a:solidFill>
                <a:latin typeface="Arial" panose="020B0604020202020204" pitchFamily="34" charset="0"/>
                <a:ea typeface="楷体_GB2312" panose="02010609030101010101" pitchFamily="49" charset="-122"/>
              </a:defRPr>
            </a:lvl1pPr>
            <a:lvl2pPr marL="742950" indent="-285750" algn="ctr" eaLnBrk="0" hangingPunct="0">
              <a:defRPr sz="3600" b="1">
                <a:solidFill>
                  <a:schemeClr val="tx1"/>
                </a:solidFill>
                <a:latin typeface="Arial" panose="020B0604020202020204" pitchFamily="34" charset="0"/>
                <a:ea typeface="楷体_GB2312" panose="02010609030101010101" pitchFamily="49" charset="-122"/>
              </a:defRPr>
            </a:lvl2pPr>
            <a:lvl3pPr marL="1143000" indent="-228600" algn="ctr" eaLnBrk="0" hangingPunct="0">
              <a:defRPr sz="3600" b="1">
                <a:solidFill>
                  <a:schemeClr val="tx1"/>
                </a:solidFill>
                <a:latin typeface="Arial" panose="020B0604020202020204" pitchFamily="34" charset="0"/>
                <a:ea typeface="楷体_GB2312" panose="02010609030101010101" pitchFamily="49" charset="-122"/>
              </a:defRPr>
            </a:lvl3pPr>
            <a:lvl4pPr marL="1600200" indent="-228600" algn="ctr" eaLnBrk="0" hangingPunct="0">
              <a:defRPr sz="3600" b="1">
                <a:solidFill>
                  <a:schemeClr val="tx1"/>
                </a:solidFill>
                <a:latin typeface="Arial" panose="020B0604020202020204" pitchFamily="34" charset="0"/>
                <a:ea typeface="楷体_GB2312" panose="02010609030101010101" pitchFamily="49" charset="-122"/>
              </a:defRPr>
            </a:lvl4pPr>
            <a:lvl5pPr marL="2057400" indent="-228600" algn="ctr" eaLnBrk="0" hangingPunct="0">
              <a:defRPr sz="3600" b="1">
                <a:solidFill>
                  <a:schemeClr val="tx1"/>
                </a:solidFill>
                <a:latin typeface="Arial" panose="020B0604020202020204" pitchFamily="34" charset="0"/>
                <a:ea typeface="楷体_GB2312" panose="02010609030101010101" pitchFamily="49" charset="-122"/>
              </a:defRPr>
            </a:lvl5pPr>
            <a:lvl6pPr marL="2514600" indent="-228600" algn="ctr" eaLnBrk="0" fontAlgn="base" hangingPunct="0">
              <a:spcBef>
                <a:spcPct val="0"/>
              </a:spcBef>
              <a:spcAft>
                <a:spcPct val="0"/>
              </a:spcAft>
              <a:defRPr sz="3600" b="1">
                <a:solidFill>
                  <a:schemeClr val="tx1"/>
                </a:solidFill>
                <a:latin typeface="Arial" panose="020B0604020202020204" pitchFamily="34" charset="0"/>
                <a:ea typeface="楷体_GB2312" panose="02010609030101010101" pitchFamily="49" charset="-122"/>
              </a:defRPr>
            </a:lvl6pPr>
            <a:lvl7pPr marL="2971800" indent="-228600" algn="ctr" eaLnBrk="0" fontAlgn="base" hangingPunct="0">
              <a:spcBef>
                <a:spcPct val="0"/>
              </a:spcBef>
              <a:spcAft>
                <a:spcPct val="0"/>
              </a:spcAft>
              <a:defRPr sz="3600" b="1">
                <a:solidFill>
                  <a:schemeClr val="tx1"/>
                </a:solidFill>
                <a:latin typeface="Arial" panose="020B0604020202020204" pitchFamily="34" charset="0"/>
                <a:ea typeface="楷体_GB2312" panose="02010609030101010101" pitchFamily="49" charset="-122"/>
              </a:defRPr>
            </a:lvl7pPr>
            <a:lvl8pPr marL="3429000" indent="-228600" algn="ctr" eaLnBrk="0" fontAlgn="base" hangingPunct="0">
              <a:spcBef>
                <a:spcPct val="0"/>
              </a:spcBef>
              <a:spcAft>
                <a:spcPct val="0"/>
              </a:spcAft>
              <a:defRPr sz="3600" b="1">
                <a:solidFill>
                  <a:schemeClr val="tx1"/>
                </a:solidFill>
                <a:latin typeface="Arial" panose="020B0604020202020204" pitchFamily="34" charset="0"/>
                <a:ea typeface="楷体_GB2312" panose="02010609030101010101" pitchFamily="49" charset="-122"/>
              </a:defRPr>
            </a:lvl8pPr>
            <a:lvl9pPr marL="3886200" indent="-228600" algn="ctr" eaLnBrk="0" fontAlgn="base" hangingPunct="0">
              <a:spcBef>
                <a:spcPct val="0"/>
              </a:spcBef>
              <a:spcAft>
                <a:spcPct val="0"/>
              </a:spcAft>
              <a:defRPr sz="3600" b="1">
                <a:solidFill>
                  <a:schemeClr val="tx1"/>
                </a:solidFill>
                <a:latin typeface="Arial" panose="020B0604020202020204" pitchFamily="34" charset="0"/>
                <a:ea typeface="楷体_GB2312" panose="02010609030101010101" pitchFamily="49" charset="-122"/>
              </a:defRPr>
            </a:lvl9pPr>
          </a:lstStyle>
          <a:p>
            <a:pPr algn="l" eaLnBrk="1" hangingPunct="1"/>
            <a:r>
              <a:rPr kumimoji="1" lang="zh-CN" altLang="en-US" sz="2400" dirty="0">
                <a:latin typeface="楷体" panose="02010609060101010101" pitchFamily="49" charset="-122"/>
                <a:ea typeface="楷体" panose="02010609060101010101" pitchFamily="49" charset="-122"/>
              </a:rPr>
              <a:t>（</a:t>
            </a:r>
            <a:r>
              <a:rPr kumimoji="1" lang="en-US" altLang="zh-CN" sz="2400" dirty="0">
                <a:latin typeface="楷体" panose="02010609060101010101" pitchFamily="49" charset="-122"/>
                <a:ea typeface="楷体" panose="02010609060101010101" pitchFamily="49" charset="-122"/>
              </a:rPr>
              <a:t>1</a:t>
            </a:r>
            <a:r>
              <a:rPr kumimoji="1" lang="zh-CN" altLang="en-US" sz="2400" dirty="0">
                <a:latin typeface="楷体" panose="02010609060101010101" pitchFamily="49" charset="-122"/>
                <a:ea typeface="楷体" panose="02010609060101010101" pitchFamily="49" charset="-122"/>
              </a:rPr>
              <a:t>）比较男生和女生的身高变化，你能提出什么结论？ </a:t>
            </a:r>
          </a:p>
        </p:txBody>
      </p:sp>
      <p:sp>
        <p:nvSpPr>
          <p:cNvPr id="16" name="Text Box 6"/>
          <p:cNvSpPr txBox="1">
            <a:spLocks noChangeArrowheads="1"/>
          </p:cNvSpPr>
          <p:nvPr/>
        </p:nvSpPr>
        <p:spPr bwMode="auto">
          <a:xfrm>
            <a:off x="395536" y="2542274"/>
            <a:ext cx="3796665" cy="1325620"/>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algn="ctr" eaLnBrk="0" hangingPunct="0">
              <a:defRPr sz="3600" b="1">
                <a:solidFill>
                  <a:schemeClr val="tx1"/>
                </a:solidFill>
                <a:latin typeface="Arial" panose="020B0604020202020204" pitchFamily="34" charset="0"/>
                <a:ea typeface="楷体_GB2312" panose="02010609030101010101" pitchFamily="49" charset="-122"/>
              </a:defRPr>
            </a:lvl1pPr>
            <a:lvl2pPr marL="742950" indent="-285750" algn="ctr" eaLnBrk="0" hangingPunct="0">
              <a:defRPr sz="3600" b="1">
                <a:solidFill>
                  <a:schemeClr val="tx1"/>
                </a:solidFill>
                <a:latin typeface="Arial" panose="020B0604020202020204" pitchFamily="34" charset="0"/>
                <a:ea typeface="楷体_GB2312" panose="02010609030101010101" pitchFamily="49" charset="-122"/>
              </a:defRPr>
            </a:lvl2pPr>
            <a:lvl3pPr marL="1143000" indent="-228600" algn="ctr" eaLnBrk="0" hangingPunct="0">
              <a:defRPr sz="3600" b="1">
                <a:solidFill>
                  <a:schemeClr val="tx1"/>
                </a:solidFill>
                <a:latin typeface="Arial" panose="020B0604020202020204" pitchFamily="34" charset="0"/>
                <a:ea typeface="楷体_GB2312" panose="02010609030101010101" pitchFamily="49" charset="-122"/>
              </a:defRPr>
            </a:lvl3pPr>
            <a:lvl4pPr marL="1600200" indent="-228600" algn="ctr" eaLnBrk="0" hangingPunct="0">
              <a:defRPr sz="3600" b="1">
                <a:solidFill>
                  <a:schemeClr val="tx1"/>
                </a:solidFill>
                <a:latin typeface="Arial" panose="020B0604020202020204" pitchFamily="34" charset="0"/>
                <a:ea typeface="楷体_GB2312" panose="02010609030101010101" pitchFamily="49" charset="-122"/>
              </a:defRPr>
            </a:lvl4pPr>
            <a:lvl5pPr marL="2057400" indent="-228600" algn="ctr" eaLnBrk="0" hangingPunct="0">
              <a:defRPr sz="3600" b="1">
                <a:solidFill>
                  <a:schemeClr val="tx1"/>
                </a:solidFill>
                <a:latin typeface="Arial" panose="020B0604020202020204" pitchFamily="34" charset="0"/>
                <a:ea typeface="楷体_GB2312" panose="02010609030101010101" pitchFamily="49" charset="-122"/>
              </a:defRPr>
            </a:lvl5pPr>
            <a:lvl6pPr marL="2514600" indent="-228600" algn="ctr" eaLnBrk="0" fontAlgn="base" hangingPunct="0">
              <a:spcBef>
                <a:spcPct val="0"/>
              </a:spcBef>
              <a:spcAft>
                <a:spcPct val="0"/>
              </a:spcAft>
              <a:defRPr sz="3600" b="1">
                <a:solidFill>
                  <a:schemeClr val="tx1"/>
                </a:solidFill>
                <a:latin typeface="Arial" panose="020B0604020202020204" pitchFamily="34" charset="0"/>
                <a:ea typeface="楷体_GB2312" panose="02010609030101010101" pitchFamily="49" charset="-122"/>
              </a:defRPr>
            </a:lvl6pPr>
            <a:lvl7pPr marL="2971800" indent="-228600" algn="ctr" eaLnBrk="0" fontAlgn="base" hangingPunct="0">
              <a:spcBef>
                <a:spcPct val="0"/>
              </a:spcBef>
              <a:spcAft>
                <a:spcPct val="0"/>
              </a:spcAft>
              <a:defRPr sz="3600" b="1">
                <a:solidFill>
                  <a:schemeClr val="tx1"/>
                </a:solidFill>
                <a:latin typeface="Arial" panose="020B0604020202020204" pitchFamily="34" charset="0"/>
                <a:ea typeface="楷体_GB2312" panose="02010609030101010101" pitchFamily="49" charset="-122"/>
              </a:defRPr>
            </a:lvl7pPr>
            <a:lvl8pPr marL="3429000" indent="-228600" algn="ctr" eaLnBrk="0" fontAlgn="base" hangingPunct="0">
              <a:spcBef>
                <a:spcPct val="0"/>
              </a:spcBef>
              <a:spcAft>
                <a:spcPct val="0"/>
              </a:spcAft>
              <a:defRPr sz="3600" b="1">
                <a:solidFill>
                  <a:schemeClr val="tx1"/>
                </a:solidFill>
                <a:latin typeface="Arial" panose="020B0604020202020204" pitchFamily="34" charset="0"/>
                <a:ea typeface="楷体_GB2312" panose="02010609030101010101" pitchFamily="49" charset="-122"/>
              </a:defRPr>
            </a:lvl8pPr>
            <a:lvl9pPr marL="3886200" indent="-228600" algn="ctr" eaLnBrk="0" fontAlgn="base" hangingPunct="0">
              <a:spcBef>
                <a:spcPct val="0"/>
              </a:spcBef>
              <a:spcAft>
                <a:spcPct val="0"/>
              </a:spcAft>
              <a:defRPr sz="3600" b="1">
                <a:solidFill>
                  <a:schemeClr val="tx1"/>
                </a:solidFill>
                <a:latin typeface="Arial" panose="020B0604020202020204" pitchFamily="34" charset="0"/>
                <a:ea typeface="楷体_GB2312" panose="02010609030101010101" pitchFamily="49" charset="-122"/>
              </a:defRPr>
            </a:lvl9pPr>
          </a:lstStyle>
          <a:p>
            <a:pPr algn="l" eaLnBrk="1" hangingPunct="1"/>
            <a:r>
              <a:rPr lang="zh-CN" altLang="en-US" sz="2000" dirty="0">
                <a:solidFill>
                  <a:srgbClr val="FF0000"/>
                </a:solidFill>
                <a:latin typeface="楷体" panose="02010609060101010101" pitchFamily="49" charset="-122"/>
                <a:ea typeface="楷体" panose="02010609060101010101" pitchFamily="49" charset="-122"/>
              </a:rPr>
              <a:t>答：平均身高都随着年龄的增加而增高，但是女生</a:t>
            </a:r>
            <a:r>
              <a:rPr lang="en-US" altLang="zh-CN" sz="2000" dirty="0">
                <a:solidFill>
                  <a:srgbClr val="FF0000"/>
                </a:solidFill>
                <a:latin typeface="楷体" panose="02010609060101010101" pitchFamily="49" charset="-122"/>
                <a:ea typeface="楷体" panose="02010609060101010101" pitchFamily="49" charset="-122"/>
              </a:rPr>
              <a:t>13</a:t>
            </a:r>
            <a:r>
              <a:rPr lang="zh-CN" altLang="en-US" sz="2000" dirty="0">
                <a:solidFill>
                  <a:srgbClr val="FF0000"/>
                </a:solidFill>
                <a:latin typeface="楷体" panose="02010609060101010101" pitchFamily="49" charset="-122"/>
                <a:ea typeface="楷体" panose="02010609060101010101" pitchFamily="49" charset="-122"/>
              </a:rPr>
              <a:t>岁后身高的增长趋于平缓，增长速度要比男生的速度慢。</a:t>
            </a:r>
          </a:p>
        </p:txBody>
      </p:sp>
      <p:sp>
        <p:nvSpPr>
          <p:cNvPr id="17" name="Rectangle 3"/>
          <p:cNvSpPr>
            <a:spLocks noChangeArrowheads="1"/>
          </p:cNvSpPr>
          <p:nvPr/>
        </p:nvSpPr>
        <p:spPr bwMode="auto">
          <a:xfrm>
            <a:off x="251520" y="3980552"/>
            <a:ext cx="8208912" cy="461665"/>
          </a:xfrm>
          <a:prstGeom prst="rect">
            <a:avLst/>
          </a:prstGeom>
          <a:noFill/>
          <a:ln>
            <a:noFill/>
          </a:ln>
          <a:effectLst/>
          <a:extLst>
            <a:ext uri="{909E8E84-426E-40DD-AFC4-6F175D3DCCD1}">
              <a14:hiddenFill xmlns:a14="http://schemas.microsoft.com/office/drawing/2010/main">
                <a:solidFill>
                  <a:srgbClr val="99C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lgn="ctr" eaLnBrk="0" hangingPunct="0">
              <a:defRPr sz="3600" b="1">
                <a:solidFill>
                  <a:schemeClr val="tx1"/>
                </a:solidFill>
                <a:latin typeface="Arial" panose="020B0604020202020204" pitchFamily="34" charset="0"/>
                <a:ea typeface="楷体_GB2312" panose="02010609030101010101" pitchFamily="49" charset="-122"/>
              </a:defRPr>
            </a:lvl1pPr>
            <a:lvl2pPr marL="742950" indent="-285750" algn="ctr" eaLnBrk="0" hangingPunct="0">
              <a:defRPr sz="3600" b="1">
                <a:solidFill>
                  <a:schemeClr val="tx1"/>
                </a:solidFill>
                <a:latin typeface="Arial" panose="020B0604020202020204" pitchFamily="34" charset="0"/>
                <a:ea typeface="楷体_GB2312" panose="02010609030101010101" pitchFamily="49" charset="-122"/>
              </a:defRPr>
            </a:lvl2pPr>
            <a:lvl3pPr marL="1143000" indent="-228600" algn="ctr" eaLnBrk="0" hangingPunct="0">
              <a:defRPr sz="3600" b="1">
                <a:solidFill>
                  <a:schemeClr val="tx1"/>
                </a:solidFill>
                <a:latin typeface="Arial" panose="020B0604020202020204" pitchFamily="34" charset="0"/>
                <a:ea typeface="楷体_GB2312" panose="02010609030101010101" pitchFamily="49" charset="-122"/>
              </a:defRPr>
            </a:lvl3pPr>
            <a:lvl4pPr marL="1600200" indent="-228600" algn="ctr" eaLnBrk="0" hangingPunct="0">
              <a:defRPr sz="3600" b="1">
                <a:solidFill>
                  <a:schemeClr val="tx1"/>
                </a:solidFill>
                <a:latin typeface="Arial" panose="020B0604020202020204" pitchFamily="34" charset="0"/>
                <a:ea typeface="楷体_GB2312" panose="02010609030101010101" pitchFamily="49" charset="-122"/>
              </a:defRPr>
            </a:lvl4pPr>
            <a:lvl5pPr marL="2057400" indent="-228600" algn="ctr" eaLnBrk="0" hangingPunct="0">
              <a:defRPr sz="3600" b="1">
                <a:solidFill>
                  <a:schemeClr val="tx1"/>
                </a:solidFill>
                <a:latin typeface="Arial" panose="020B0604020202020204" pitchFamily="34" charset="0"/>
                <a:ea typeface="楷体_GB2312" panose="02010609030101010101" pitchFamily="49" charset="-122"/>
              </a:defRPr>
            </a:lvl5pPr>
            <a:lvl6pPr marL="2514600" indent="-228600" algn="ctr" eaLnBrk="0" fontAlgn="base" hangingPunct="0">
              <a:spcBef>
                <a:spcPct val="0"/>
              </a:spcBef>
              <a:spcAft>
                <a:spcPct val="0"/>
              </a:spcAft>
              <a:defRPr sz="3600" b="1">
                <a:solidFill>
                  <a:schemeClr val="tx1"/>
                </a:solidFill>
                <a:latin typeface="Arial" panose="020B0604020202020204" pitchFamily="34" charset="0"/>
                <a:ea typeface="楷体_GB2312" panose="02010609030101010101" pitchFamily="49" charset="-122"/>
              </a:defRPr>
            </a:lvl6pPr>
            <a:lvl7pPr marL="2971800" indent="-228600" algn="ctr" eaLnBrk="0" fontAlgn="base" hangingPunct="0">
              <a:spcBef>
                <a:spcPct val="0"/>
              </a:spcBef>
              <a:spcAft>
                <a:spcPct val="0"/>
              </a:spcAft>
              <a:defRPr sz="3600" b="1">
                <a:solidFill>
                  <a:schemeClr val="tx1"/>
                </a:solidFill>
                <a:latin typeface="Arial" panose="020B0604020202020204" pitchFamily="34" charset="0"/>
                <a:ea typeface="楷体_GB2312" panose="02010609030101010101" pitchFamily="49" charset="-122"/>
              </a:defRPr>
            </a:lvl7pPr>
            <a:lvl8pPr marL="3429000" indent="-228600" algn="ctr" eaLnBrk="0" fontAlgn="base" hangingPunct="0">
              <a:spcBef>
                <a:spcPct val="0"/>
              </a:spcBef>
              <a:spcAft>
                <a:spcPct val="0"/>
              </a:spcAft>
              <a:defRPr sz="3600" b="1">
                <a:solidFill>
                  <a:schemeClr val="tx1"/>
                </a:solidFill>
                <a:latin typeface="Arial" panose="020B0604020202020204" pitchFamily="34" charset="0"/>
                <a:ea typeface="楷体_GB2312" panose="02010609030101010101" pitchFamily="49" charset="-122"/>
              </a:defRPr>
            </a:lvl8pPr>
            <a:lvl9pPr marL="3886200" indent="-228600" algn="ctr" eaLnBrk="0" fontAlgn="base" hangingPunct="0">
              <a:spcBef>
                <a:spcPct val="0"/>
              </a:spcBef>
              <a:spcAft>
                <a:spcPct val="0"/>
              </a:spcAft>
              <a:defRPr sz="3600" b="1">
                <a:solidFill>
                  <a:schemeClr val="tx1"/>
                </a:solidFill>
                <a:latin typeface="Arial" panose="020B0604020202020204" pitchFamily="34" charset="0"/>
                <a:ea typeface="楷体_GB2312" panose="02010609030101010101" pitchFamily="49" charset="-122"/>
              </a:defRPr>
            </a:lvl9pPr>
          </a:lstStyle>
          <a:p>
            <a:pPr algn="l" eaLnBrk="1" hangingPunct="1"/>
            <a:r>
              <a:rPr kumimoji="1" lang="zh-CN" altLang="en-US" sz="2400" dirty="0">
                <a:latin typeface="楷体" panose="02010609060101010101" pitchFamily="49" charset="-122"/>
                <a:ea typeface="楷体" panose="02010609060101010101" pitchFamily="49" charset="-122"/>
              </a:rPr>
              <a:t>（</a:t>
            </a:r>
            <a:r>
              <a:rPr kumimoji="1" lang="en-US" altLang="zh-CN" sz="2400" dirty="0">
                <a:latin typeface="楷体" panose="02010609060101010101" pitchFamily="49" charset="-122"/>
                <a:ea typeface="楷体" panose="02010609060101010101" pitchFamily="49" charset="-122"/>
              </a:rPr>
              <a:t>2</a:t>
            </a:r>
            <a:r>
              <a:rPr kumimoji="1" lang="zh-CN" altLang="en-US" sz="2400" dirty="0">
                <a:latin typeface="楷体" panose="02010609060101010101" pitchFamily="49" charset="-122"/>
                <a:ea typeface="楷体" panose="02010609060101010101" pitchFamily="49" charset="-122"/>
              </a:rPr>
              <a:t>）把你的身高与平均值比较，你有什么想法吗？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dissolve">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1000" fill="hold"/>
                                        <p:tgtEl>
                                          <p:spTgt spid="16"/>
                                        </p:tgtEl>
                                        <p:attrNameLst>
                                          <p:attrName>ppt_w</p:attrName>
                                        </p:attrNameLst>
                                      </p:cBhvr>
                                      <p:tavLst>
                                        <p:tav tm="0">
                                          <p:val>
                                            <p:strVal val="#ppt_w*0.70"/>
                                          </p:val>
                                        </p:tav>
                                        <p:tav tm="100000">
                                          <p:val>
                                            <p:strVal val="#ppt_w"/>
                                          </p:val>
                                        </p:tav>
                                      </p:tavLst>
                                    </p:anim>
                                    <p:anim calcmode="lin" valueType="num">
                                      <p:cBhvr>
                                        <p:cTn id="22" dur="1000" fill="hold"/>
                                        <p:tgtEl>
                                          <p:spTgt spid="16"/>
                                        </p:tgtEl>
                                        <p:attrNameLst>
                                          <p:attrName>ppt_h</p:attrName>
                                        </p:attrNameLst>
                                      </p:cBhvr>
                                      <p:tavLst>
                                        <p:tav tm="0">
                                          <p:val>
                                            <p:strVal val="#ppt_h"/>
                                          </p:val>
                                        </p:tav>
                                        <p:tav tm="100000">
                                          <p:val>
                                            <p:strVal val="#ppt_h"/>
                                          </p:val>
                                        </p:tav>
                                      </p:tavLst>
                                    </p:anim>
                                    <p:animEffect transition="in" filter="fade">
                                      <p:cBhvr>
                                        <p:cTn id="23" dur="10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left)">
                                      <p:cBhvr>
                                        <p:cTn id="2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259632" y="2139702"/>
            <a:ext cx="5803522" cy="2451383"/>
            <a:chOff x="1475656" y="2195791"/>
            <a:chExt cx="5803522" cy="2451383"/>
          </a:xfrm>
        </p:grpSpPr>
        <p:pic>
          <p:nvPicPr>
            <p:cNvPr id="2" name="图片 1"/>
            <p:cNvPicPr>
              <a:picLocks noChangeAspect="1"/>
            </p:cNvPicPr>
            <p:nvPr/>
          </p:nvPicPr>
          <p:blipFill>
            <a:blip r:embed="rId2"/>
            <a:stretch>
              <a:fillRect/>
            </a:stretch>
          </p:blipFill>
          <p:spPr>
            <a:xfrm>
              <a:off x="1475656" y="2195791"/>
              <a:ext cx="5688632" cy="2451383"/>
            </a:xfrm>
            <a:prstGeom prst="rect">
              <a:avLst/>
            </a:prstGeom>
          </p:spPr>
        </p:pic>
        <p:pic>
          <p:nvPicPr>
            <p:cNvPr id="3" name="图片 2"/>
            <p:cNvPicPr>
              <a:picLocks noChangeAspect="1"/>
            </p:cNvPicPr>
            <p:nvPr/>
          </p:nvPicPr>
          <p:blipFill>
            <a:blip r:embed="rId3"/>
            <a:stretch>
              <a:fillRect/>
            </a:stretch>
          </p:blipFill>
          <p:spPr>
            <a:xfrm>
              <a:off x="4458043" y="2525765"/>
              <a:ext cx="1038225" cy="533400"/>
            </a:xfrm>
            <a:prstGeom prst="rect">
              <a:avLst/>
            </a:prstGeom>
          </p:spPr>
        </p:pic>
        <p:pic>
          <p:nvPicPr>
            <p:cNvPr id="4" name="图片 3"/>
            <p:cNvPicPr>
              <a:picLocks noChangeAspect="1"/>
            </p:cNvPicPr>
            <p:nvPr/>
          </p:nvPicPr>
          <p:blipFill>
            <a:blip r:embed="rId4"/>
            <a:stretch>
              <a:fillRect/>
            </a:stretch>
          </p:blipFill>
          <p:spPr>
            <a:xfrm>
              <a:off x="6117128" y="2525765"/>
              <a:ext cx="1162050" cy="857250"/>
            </a:xfrm>
            <a:prstGeom prst="rect">
              <a:avLst/>
            </a:prstGeom>
          </p:spPr>
        </p:pic>
      </p:grpSp>
      <p:sp>
        <p:nvSpPr>
          <p:cNvPr id="9" name="TextBox 9"/>
          <p:cNvSpPr txBox="1">
            <a:spLocks noChangeArrowheads="1"/>
          </p:cNvSpPr>
          <p:nvPr/>
        </p:nvSpPr>
        <p:spPr bwMode="auto">
          <a:xfrm>
            <a:off x="467544" y="339502"/>
            <a:ext cx="8424936" cy="181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dirty="0">
                <a:latin typeface="楷体" panose="02010609060101010101" pitchFamily="49" charset="-122"/>
                <a:ea typeface="楷体" panose="02010609060101010101" pitchFamily="49" charset="-122"/>
              </a:rPr>
              <a:t>下面是加拿大某公司绘制的他们近百年来猎获的山猫和雪足兔的数量，山猫是靠吃雪足</a:t>
            </a:r>
            <a:r>
              <a:rPr lang="zh-CN" altLang="en-US" sz="2800" b="1" dirty="0">
                <a:latin typeface="楷体" panose="02010609060101010101" pitchFamily="49" charset="-122"/>
                <a:ea typeface="楷体" panose="02010609060101010101" pitchFamily="49" charset="-122"/>
                <a:sym typeface="+mn-ea"/>
              </a:rPr>
              <a:t>兔</a:t>
            </a:r>
            <a:r>
              <a:rPr lang="zh-CN" altLang="en-US" sz="2800" b="1" dirty="0">
                <a:latin typeface="楷体" panose="02010609060101010101" pitchFamily="49" charset="-122"/>
                <a:ea typeface="楷体" panose="02010609060101010101" pitchFamily="49" charset="-122"/>
              </a:rPr>
              <a:t>为生的。由这个图，人们惊奇地发现山猫和雪足兔的数量竟然会有很奇妙的变化规律。你发现了吗？</a:t>
            </a:r>
          </a:p>
        </p:txBody>
      </p:sp>
      <p:sp>
        <p:nvSpPr>
          <p:cNvPr id="10" name="圆角矩形标注 18"/>
          <p:cNvSpPr/>
          <p:nvPr/>
        </p:nvSpPr>
        <p:spPr>
          <a:xfrm>
            <a:off x="6012160" y="2238666"/>
            <a:ext cx="2432082" cy="1107598"/>
          </a:xfrm>
          <a:prstGeom prst="wedgeRoundRectCallout">
            <a:avLst>
              <a:gd name="adj1" fmla="val -53921"/>
              <a:gd name="adj2" fmla="val 63868"/>
              <a:gd name="adj3" fmla="val 16667"/>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zh-CN" altLang="en-US" sz="1800" b="1" dirty="0">
                <a:solidFill>
                  <a:schemeClr val="tx1"/>
                </a:solidFill>
                <a:latin typeface="楷体" panose="02010609060101010101" pitchFamily="49" charset="-122"/>
                <a:ea typeface="楷体" panose="02010609060101010101" pitchFamily="49" charset="-122"/>
              </a:rPr>
              <a:t>山猫数量增加，雪足兔也在不断地增加；山猫数量减少，雪足兔也同步减少。</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a:stretch>
            <a:fillRect/>
          </a:stretch>
        </p:blipFill>
        <p:spPr>
          <a:xfrm>
            <a:off x="642638" y="1751774"/>
            <a:ext cx="7500895" cy="2620176"/>
          </a:xfrm>
          <a:prstGeom prst="rect">
            <a:avLst/>
          </a:prstGeom>
        </p:spPr>
      </p:pic>
      <p:sp>
        <p:nvSpPr>
          <p:cNvPr id="12" name="矩形 11"/>
          <p:cNvSpPr/>
          <p:nvPr/>
        </p:nvSpPr>
        <p:spPr>
          <a:xfrm>
            <a:off x="1115616" y="1923678"/>
            <a:ext cx="6625346" cy="1384995"/>
          </a:xfrm>
          <a:prstGeom prst="rect">
            <a:avLst/>
          </a:prstGeom>
        </p:spPr>
        <p:txBody>
          <a:bodyPr wrap="square">
            <a:spAutoFit/>
          </a:bodyPr>
          <a:lstStyle/>
          <a:p>
            <a:r>
              <a:rPr lang="zh-CN" altLang="en-US" sz="2800" b="1" dirty="0">
                <a:latin typeface="楷体" panose="02010609060101010101" pitchFamily="49" charset="-122"/>
                <a:ea typeface="楷体" panose="02010609060101010101" pitchFamily="49" charset="-122"/>
              </a:rPr>
              <a:t>复式折线统计图与单式统计图的制作方法大体相同，都是</a:t>
            </a:r>
            <a:r>
              <a:rPr lang="zh-CN" altLang="en-US" sz="2800" b="1" dirty="0">
                <a:solidFill>
                  <a:srgbClr val="FF0000"/>
                </a:solidFill>
                <a:latin typeface="楷体" panose="02010609060101010101" pitchFamily="49" charset="-122"/>
                <a:ea typeface="楷体" panose="02010609060101010101" pitchFamily="49" charset="-122"/>
              </a:rPr>
              <a:t>先描点</a:t>
            </a:r>
            <a:r>
              <a:rPr lang="zh-CN" altLang="en-US" sz="2800" b="1" dirty="0">
                <a:latin typeface="楷体" panose="02010609060101010101" pitchFamily="49" charset="-122"/>
                <a:ea typeface="楷体" panose="02010609060101010101" pitchFamily="49" charset="-122"/>
              </a:rPr>
              <a:t>，再</a:t>
            </a:r>
            <a:r>
              <a:rPr lang="zh-CN" altLang="en-US" sz="2800" b="1" dirty="0">
                <a:solidFill>
                  <a:srgbClr val="009900"/>
                </a:solidFill>
                <a:latin typeface="楷体" panose="02010609060101010101" pitchFamily="49" charset="-122"/>
                <a:ea typeface="楷体" panose="02010609060101010101" pitchFamily="49" charset="-122"/>
              </a:rPr>
              <a:t>写数据</a:t>
            </a:r>
            <a:r>
              <a:rPr lang="zh-CN" altLang="en-US" sz="2800" b="1" dirty="0">
                <a:latin typeface="楷体" panose="02010609060101010101" pitchFamily="49" charset="-122"/>
                <a:ea typeface="楷体" panose="02010609060101010101" pitchFamily="49" charset="-122"/>
              </a:rPr>
              <a:t>，最后</a:t>
            </a:r>
            <a:r>
              <a:rPr lang="zh-CN" altLang="en-US" sz="2800" b="1" dirty="0">
                <a:solidFill>
                  <a:srgbClr val="FF0000"/>
                </a:solidFill>
                <a:latin typeface="楷体" panose="02010609060101010101" pitchFamily="49" charset="-122"/>
                <a:ea typeface="楷体" panose="02010609060101010101" pitchFamily="49" charset="-122"/>
              </a:rPr>
              <a:t>连线</a:t>
            </a:r>
            <a:r>
              <a:rPr lang="zh-CN" altLang="en-US" sz="2800" b="1" dirty="0">
                <a:latin typeface="楷体" panose="02010609060101010101" pitchFamily="49" charset="-122"/>
                <a:ea typeface="楷体" panose="02010609060101010101" pitchFamily="49" charset="-122"/>
              </a:rPr>
              <a:t>。 </a:t>
            </a:r>
          </a:p>
        </p:txBody>
      </p:sp>
      <p:sp>
        <p:nvSpPr>
          <p:cNvPr id="13" name="矩形 12"/>
          <p:cNvSpPr/>
          <p:nvPr/>
        </p:nvSpPr>
        <p:spPr>
          <a:xfrm>
            <a:off x="1115616" y="3219822"/>
            <a:ext cx="6697354" cy="954107"/>
          </a:xfrm>
          <a:prstGeom prst="rect">
            <a:avLst/>
          </a:prstGeom>
        </p:spPr>
        <p:txBody>
          <a:bodyPr wrap="square">
            <a:spAutoFit/>
          </a:bodyPr>
          <a:lstStyle/>
          <a:p>
            <a:r>
              <a:rPr lang="zh-CN" altLang="en-US" sz="2800" b="1" dirty="0">
                <a:latin typeface="楷体" panose="02010609060101010101" pitchFamily="49" charset="-122"/>
                <a:ea typeface="楷体" panose="02010609060101010101" pitchFamily="49" charset="-122"/>
              </a:rPr>
              <a:t>复式折线统计图</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更</a:t>
            </a:r>
            <a:r>
              <a:rPr lang="zh-CN" altLang="en-US" sz="2800" b="1" dirty="0">
                <a:solidFill>
                  <a:srgbClr val="FF0000"/>
                </a:solidFill>
                <a:latin typeface="楷体" panose="02010609060101010101" pitchFamily="49" charset="-122"/>
                <a:ea typeface="楷体" panose="02010609060101010101" pitchFamily="49" charset="-122"/>
              </a:rPr>
              <a:t>便于比较两组数据增减变化的情况</a:t>
            </a:r>
            <a:r>
              <a:rPr lang="zh-CN" altLang="en-US" sz="2800" b="1" dirty="0">
                <a:latin typeface="楷体" panose="02010609060101010101" pitchFamily="49" charset="-122"/>
                <a:ea typeface="楷体" panose="02010609060101010101" pitchFamily="49" charset="-122"/>
              </a:rPr>
              <a:t>。</a:t>
            </a:r>
            <a:endParaRPr lang="en-US" altLang="zh-CN" sz="2800" b="1" dirty="0">
              <a:latin typeface="楷体" panose="02010609060101010101" pitchFamily="49" charset="-122"/>
              <a:ea typeface="楷体" panose="02010609060101010101" pitchFamily="49" charset="-122"/>
            </a:endParaRPr>
          </a:p>
        </p:txBody>
      </p:sp>
      <p:sp>
        <p:nvSpPr>
          <p:cNvPr id="18" name="Rectangle 5"/>
          <p:cNvSpPr>
            <a:spLocks noChangeArrowheads="1"/>
          </p:cNvSpPr>
          <p:nvPr/>
        </p:nvSpPr>
        <p:spPr bwMode="auto">
          <a:xfrm>
            <a:off x="783813" y="1059582"/>
            <a:ext cx="5165517" cy="500137"/>
          </a:xfrm>
          <a:prstGeom prst="rect">
            <a:avLst/>
          </a:prstGeom>
          <a:noFill/>
          <a:effectLst>
            <a:softEdge rad="0"/>
          </a:effectLst>
        </p:spPr>
        <p:txBody>
          <a:bodyPr wrap="none" lIns="68580" tIns="34290" rIns="68580" bIns="34290" rtlCol="0">
            <a:spAutoFit/>
          </a:bodyPr>
          <a:lstStyle/>
          <a:p>
            <a:r>
              <a:rPr lang="zh-CN" altLang="zh-CN" sz="2800" b="1" dirty="0">
                <a:latin typeface="+mn-ea"/>
              </a:rPr>
              <a:t>这节课你们都学会了哪些知识？</a:t>
            </a:r>
            <a:endParaRPr lang="zh-CN" altLang="en-US" sz="2800" b="1" dirty="0">
              <a:latin typeface="+mn-ea"/>
            </a:endParaRPr>
          </a:p>
        </p:txBody>
      </p:sp>
      <p:pic>
        <p:nvPicPr>
          <p:cNvPr id="19" name="图片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193" y="492071"/>
            <a:ext cx="366860" cy="456339"/>
          </a:xfrm>
          <a:prstGeom prst="rect">
            <a:avLst/>
          </a:prstGeom>
        </p:spPr>
      </p:pic>
      <p:sp>
        <p:nvSpPr>
          <p:cNvPr id="23" name="文本框 14"/>
          <p:cNvSpPr txBox="1"/>
          <p:nvPr/>
        </p:nvSpPr>
        <p:spPr>
          <a:xfrm>
            <a:off x="611560" y="411510"/>
            <a:ext cx="1847212"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课堂小结</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type="wd">
                                    <p:tmPct val="10000"/>
                                  </p:iterate>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par>
                          <p:cTn id="13" fill="hold">
                            <p:stCondLst>
                              <p:cond delay="2450"/>
                            </p:stCondLst>
                            <p:childTnLst>
                              <p:par>
                                <p:cTn id="14" presetID="22" presetClass="entr" presetSubtype="8" fill="hold" grpId="0" nodeType="afterEffect">
                                  <p:stCondLst>
                                    <p:cond delay="0"/>
                                  </p:stCondLst>
                                  <p:iterate type="wd">
                                    <p:tmPct val="10000"/>
                                  </p:iterate>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193" y="494144"/>
            <a:ext cx="366861" cy="456339"/>
          </a:xfrm>
          <a:prstGeom prst="rect">
            <a:avLst/>
          </a:prstGeom>
        </p:spPr>
      </p:pic>
      <p:sp>
        <p:nvSpPr>
          <p:cNvPr id="23" name="文本框 14"/>
          <p:cNvSpPr txBox="1"/>
          <p:nvPr/>
        </p:nvSpPr>
        <p:spPr>
          <a:xfrm>
            <a:off x="611560" y="425882"/>
            <a:ext cx="1847212"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课后作业</a:t>
            </a:r>
          </a:p>
        </p:txBody>
      </p:sp>
      <p:pic>
        <p:nvPicPr>
          <p:cNvPr id="9" name="图片 8">
            <a:extLst>
              <a:ext uri="{FF2B5EF4-FFF2-40B4-BE49-F238E27FC236}">
                <a16:creationId xmlns:a16="http://schemas.microsoft.com/office/drawing/2014/main" id="{53F45F00-4B09-4415-AADC-E0FC61BD9F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3688" y="1059582"/>
            <a:ext cx="5437285" cy="4130864"/>
          </a:xfrm>
          <a:prstGeom prst="rect">
            <a:avLst/>
          </a:prstGeom>
        </p:spPr>
      </p:pic>
      <p:sp>
        <p:nvSpPr>
          <p:cNvPr id="10" name="矩形 9">
            <a:extLst>
              <a:ext uri="{FF2B5EF4-FFF2-40B4-BE49-F238E27FC236}">
                <a16:creationId xmlns:a16="http://schemas.microsoft.com/office/drawing/2014/main" id="{4FFA19E7-2327-46BA-97D3-A3C5D69F6901}"/>
              </a:ext>
            </a:extLst>
          </p:cNvPr>
          <p:cNvSpPr>
            <a:spLocks noChangeArrowheads="1"/>
          </p:cNvSpPr>
          <p:nvPr/>
        </p:nvSpPr>
        <p:spPr bwMode="auto">
          <a:xfrm>
            <a:off x="2123728" y="1601237"/>
            <a:ext cx="4824536"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等线" pitchFamily="2" charset="-122"/>
                <a:ea typeface="等线"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等线" pitchFamily="2" charset="-122"/>
                <a:ea typeface="等线"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等线" pitchFamily="2" charset="-122"/>
                <a:ea typeface="等线"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等线" pitchFamily="2" charset="-122"/>
                <a:ea typeface="等线"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等线" pitchFamily="2" charset="-122"/>
                <a:ea typeface="等线"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9pPr>
          </a:lstStyle>
          <a:p>
            <a:pPr>
              <a:lnSpc>
                <a:spcPct val="150000"/>
              </a:lnSpc>
              <a:spcBef>
                <a:spcPct val="0"/>
              </a:spcBef>
              <a:buFontTx/>
              <a:buNone/>
            </a:pPr>
            <a:r>
              <a:rPr lang="en-US" altLang="zh-CN" sz="3200" dirty="0">
                <a:solidFill>
                  <a:schemeClr val="bg1"/>
                </a:solidFill>
                <a:latin typeface="黑体" pitchFamily="49" charset="-122"/>
                <a:ea typeface="黑体" pitchFamily="49" charset="-122"/>
              </a:rPr>
              <a:t>1.</a:t>
            </a:r>
            <a:r>
              <a:rPr lang="zh-CN" altLang="en-US" sz="3200" dirty="0">
                <a:solidFill>
                  <a:schemeClr val="bg1"/>
                </a:solidFill>
                <a:latin typeface="黑体" pitchFamily="49" charset="-122"/>
                <a:ea typeface="黑体" pitchFamily="49" charset="-122"/>
              </a:rPr>
              <a:t>从教材课后习题中选取；</a:t>
            </a:r>
          </a:p>
          <a:p>
            <a:pPr>
              <a:lnSpc>
                <a:spcPct val="150000"/>
              </a:lnSpc>
              <a:spcBef>
                <a:spcPct val="0"/>
              </a:spcBef>
              <a:buFontTx/>
              <a:buNone/>
            </a:pPr>
            <a:r>
              <a:rPr lang="en-US" altLang="zh-CN" sz="3200" dirty="0">
                <a:solidFill>
                  <a:schemeClr val="bg1"/>
                </a:solidFill>
                <a:latin typeface="黑体" pitchFamily="49" charset="-122"/>
                <a:ea typeface="黑体" pitchFamily="49" charset="-122"/>
              </a:rPr>
              <a:t>2.</a:t>
            </a:r>
            <a:r>
              <a:rPr lang="zh-CN" altLang="en-US" sz="3200" dirty="0">
                <a:solidFill>
                  <a:schemeClr val="bg1"/>
                </a:solidFill>
                <a:latin typeface="黑体" pitchFamily="49" charset="-122"/>
                <a:ea typeface="黑体" pitchFamily="49" charset="-122"/>
              </a:rPr>
              <a:t>从课时练中选取。</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7" name="组合 6"/>
          <p:cNvGrpSpPr/>
          <p:nvPr/>
        </p:nvGrpSpPr>
        <p:grpSpPr>
          <a:xfrm>
            <a:off x="1547664" y="1347614"/>
            <a:ext cx="6469327" cy="1130642"/>
            <a:chOff x="1547664" y="1347614"/>
            <a:chExt cx="6469327" cy="1130642"/>
          </a:xfrm>
        </p:grpSpPr>
        <p:sp>
          <p:nvSpPr>
            <p:cNvPr id="4" name="文本框 3"/>
            <p:cNvSpPr txBox="1"/>
            <p:nvPr/>
          </p:nvSpPr>
          <p:spPr>
            <a:xfrm>
              <a:off x="4465813" y="1419486"/>
              <a:ext cx="3551178" cy="923330"/>
            </a:xfrm>
            <a:prstGeom prst="rect">
              <a:avLst/>
            </a:prstGeom>
            <a:noFill/>
            <a:effectLst/>
          </p:spPr>
          <p:txBody>
            <a:bodyPr wrap="square" rtlCol="0">
              <a:spAutoFit/>
            </a:bodyPr>
            <a:lstStyle/>
            <a:p>
              <a:pPr algn="ctr"/>
              <a:r>
                <a:rPr kumimoji="1" lang="zh-CN" altLang="en-US" sz="5400" b="1" dirty="0">
                  <a:solidFill>
                    <a:srgbClr val="FF6600"/>
                  </a:solidFill>
                  <a:latin typeface="楷体" panose="02010609060101010101" pitchFamily="49" charset="-122"/>
                  <a:ea typeface="楷体" panose="02010609060101010101" pitchFamily="49" charset="-122"/>
                </a:rPr>
                <a:t>伴你成长</a:t>
              </a: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7664" y="1347614"/>
              <a:ext cx="2876487" cy="1130642"/>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771479" y="998887"/>
            <a:ext cx="1496265" cy="1284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矩形 16"/>
          <p:cNvSpPr/>
          <p:nvPr/>
        </p:nvSpPr>
        <p:spPr>
          <a:xfrm>
            <a:off x="2338498" y="1419622"/>
            <a:ext cx="6049926" cy="323165"/>
          </a:xfrm>
          <a:prstGeom prst="rect">
            <a:avLst/>
          </a:prstGeom>
        </p:spPr>
        <p:txBody>
          <a:bodyPr wrap="square">
            <a:spAutoFit/>
          </a:bodyPr>
          <a:lstStyle/>
          <a:p>
            <a:pPr>
              <a:lnSpc>
                <a:spcPts val="1760"/>
              </a:lnSpc>
              <a:spcAft>
                <a:spcPts val="0"/>
              </a:spcAft>
            </a:pPr>
            <a:r>
              <a:rPr lang="en-US" altLang="zh-CN" sz="2000" b="1" dirty="0">
                <a:solidFill>
                  <a:srgbClr val="000000"/>
                </a:solidFill>
                <a:latin typeface="楷体" panose="02010609060101010101" pitchFamily="49" charset="-122"/>
                <a:ea typeface="楷体" panose="02010609060101010101" pitchFamily="49" charset="-122"/>
                <a:cs typeface="Times New Roman" panose="02020603050405020304" pitchFamily="18" charset="0"/>
              </a:rPr>
              <a:t>(1)</a:t>
            </a:r>
            <a:r>
              <a:rPr lang="zh-CN" altLang="zh-CN" sz="2000" b="1" dirty="0">
                <a:solidFill>
                  <a:srgbClr val="000000"/>
                </a:solidFill>
                <a:latin typeface="楷体" panose="02010609060101010101" pitchFamily="49" charset="-122"/>
                <a:ea typeface="楷体" panose="02010609060101010101" pitchFamily="49" charset="-122"/>
                <a:cs typeface="Times New Roman" panose="02020603050405020304" pitchFamily="18" charset="0"/>
              </a:rPr>
              <a:t>绿荫小学</a:t>
            </a:r>
            <a:r>
              <a:rPr lang="en-US" altLang="zh-CN" sz="2000" b="1" dirty="0">
                <a:solidFill>
                  <a:srgbClr val="000000"/>
                </a:solidFill>
                <a:latin typeface="楷体" panose="02010609060101010101" pitchFamily="49" charset="-122"/>
                <a:ea typeface="楷体" panose="02010609060101010101" pitchFamily="49" charset="-122"/>
                <a:cs typeface="Times New Roman" panose="02020603050405020304" pitchFamily="18" charset="0"/>
              </a:rPr>
              <a:t>1999-2003</a:t>
            </a:r>
            <a:r>
              <a:rPr lang="zh-CN" altLang="zh-CN" sz="2000" b="1" dirty="0">
                <a:solidFill>
                  <a:srgbClr val="000000"/>
                </a:solidFill>
                <a:latin typeface="楷体" panose="02010609060101010101" pitchFamily="49" charset="-122"/>
                <a:ea typeface="楷体" panose="02010609060101010101" pitchFamily="49" charset="-122"/>
                <a:cs typeface="Times New Roman" panose="02020603050405020304" pitchFamily="18" charset="0"/>
              </a:rPr>
              <a:t>年树木总量变化情况统计表。</a:t>
            </a:r>
            <a:endParaRPr lang="zh-CN" altLang="zh-CN" sz="20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p:txBody>
      </p:sp>
      <p:graphicFrame>
        <p:nvGraphicFramePr>
          <p:cNvPr id="18" name="表格 17"/>
          <p:cNvGraphicFramePr>
            <a:graphicFrameLocks noGrp="1"/>
          </p:cNvGraphicFramePr>
          <p:nvPr/>
        </p:nvGraphicFramePr>
        <p:xfrm>
          <a:off x="2195736" y="1851670"/>
          <a:ext cx="4044095" cy="1153959"/>
        </p:xfrm>
        <a:graphic>
          <a:graphicData uri="http://schemas.openxmlformats.org/drawingml/2006/table">
            <a:tbl>
              <a:tblPr firstRow="1" firstCol="1" bandRow="1">
                <a:tableStyleId>{5C22544A-7EE6-4342-B048-85BDC9FD1C3A}</a:tableStyleId>
              </a:tblPr>
              <a:tblGrid>
                <a:gridCol w="1155455">
                  <a:extLst>
                    <a:ext uri="{9D8B030D-6E8A-4147-A177-3AD203B41FA5}">
                      <a16:colId xmlns:a16="http://schemas.microsoft.com/office/drawing/2014/main" val="20000"/>
                    </a:ext>
                  </a:extLst>
                </a:gridCol>
                <a:gridCol w="577728">
                  <a:extLst>
                    <a:ext uri="{9D8B030D-6E8A-4147-A177-3AD203B41FA5}">
                      <a16:colId xmlns:a16="http://schemas.microsoft.com/office/drawing/2014/main" val="20001"/>
                    </a:ext>
                  </a:extLst>
                </a:gridCol>
                <a:gridCol w="577728">
                  <a:extLst>
                    <a:ext uri="{9D8B030D-6E8A-4147-A177-3AD203B41FA5}">
                      <a16:colId xmlns:a16="http://schemas.microsoft.com/office/drawing/2014/main" val="20002"/>
                    </a:ext>
                  </a:extLst>
                </a:gridCol>
                <a:gridCol w="577728">
                  <a:extLst>
                    <a:ext uri="{9D8B030D-6E8A-4147-A177-3AD203B41FA5}">
                      <a16:colId xmlns:a16="http://schemas.microsoft.com/office/drawing/2014/main" val="20003"/>
                    </a:ext>
                  </a:extLst>
                </a:gridCol>
                <a:gridCol w="577728">
                  <a:extLst>
                    <a:ext uri="{9D8B030D-6E8A-4147-A177-3AD203B41FA5}">
                      <a16:colId xmlns:a16="http://schemas.microsoft.com/office/drawing/2014/main" val="20004"/>
                    </a:ext>
                  </a:extLst>
                </a:gridCol>
                <a:gridCol w="577728">
                  <a:extLst>
                    <a:ext uri="{9D8B030D-6E8A-4147-A177-3AD203B41FA5}">
                      <a16:colId xmlns:a16="http://schemas.microsoft.com/office/drawing/2014/main" val="20005"/>
                    </a:ext>
                  </a:extLst>
                </a:gridCol>
              </a:tblGrid>
              <a:tr h="384813">
                <a:tc>
                  <a:txBody>
                    <a:bodyPr/>
                    <a:lstStyle/>
                    <a:p>
                      <a:pPr algn="ctr">
                        <a:lnSpc>
                          <a:spcPts val="1760"/>
                        </a:lnSpc>
                        <a:spcAft>
                          <a:spcPts val="0"/>
                        </a:spcAft>
                      </a:pPr>
                      <a:r>
                        <a:rPr lang="zh-CN" sz="1400" b="1" dirty="0">
                          <a:effectLst/>
                          <a:latin typeface="楷体" panose="02010609060101010101" pitchFamily="49" charset="-122"/>
                          <a:ea typeface="楷体" panose="02010609060101010101" pitchFamily="49" charset="-122"/>
                        </a:rPr>
                        <a:t>年份</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en-US" sz="1400" b="1" dirty="0">
                          <a:effectLst/>
                          <a:latin typeface="楷体" panose="02010609060101010101" pitchFamily="49" charset="-122"/>
                          <a:ea typeface="楷体" panose="02010609060101010101" pitchFamily="49" charset="-122"/>
                        </a:rPr>
                        <a:t>1999</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en-US" sz="1400" b="1" dirty="0">
                          <a:effectLst/>
                          <a:latin typeface="楷体" panose="02010609060101010101" pitchFamily="49" charset="-122"/>
                          <a:ea typeface="楷体" panose="02010609060101010101" pitchFamily="49" charset="-122"/>
                        </a:rPr>
                        <a:t>2000</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en-US" sz="1400" b="1" dirty="0">
                          <a:effectLst/>
                          <a:latin typeface="楷体" panose="02010609060101010101" pitchFamily="49" charset="-122"/>
                          <a:ea typeface="楷体" panose="02010609060101010101" pitchFamily="49" charset="-122"/>
                        </a:rPr>
                        <a:t>2001</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en-US" sz="1400" b="1" dirty="0">
                          <a:effectLst/>
                          <a:latin typeface="楷体" panose="02010609060101010101" pitchFamily="49" charset="-122"/>
                          <a:ea typeface="楷体" panose="02010609060101010101" pitchFamily="49" charset="-122"/>
                        </a:rPr>
                        <a:t>2002</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en-US" sz="1400" b="1">
                          <a:effectLst/>
                          <a:latin typeface="楷体" panose="02010609060101010101" pitchFamily="49" charset="-122"/>
                          <a:ea typeface="楷体" panose="02010609060101010101" pitchFamily="49" charset="-122"/>
                        </a:rPr>
                        <a:t>2003</a:t>
                      </a:r>
                      <a:endParaRPr lang="zh-CN" sz="1400" b="1">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extLst>
                  <a:ext uri="{0D108BD9-81ED-4DB2-BD59-A6C34878D82A}">
                    <a16:rowId xmlns:a16="http://schemas.microsoft.com/office/drawing/2014/main" val="10000"/>
                  </a:ext>
                </a:extLst>
              </a:tr>
              <a:tr h="384573">
                <a:tc>
                  <a:txBody>
                    <a:bodyPr/>
                    <a:lstStyle/>
                    <a:p>
                      <a:pPr algn="ctr">
                        <a:lnSpc>
                          <a:spcPts val="1760"/>
                        </a:lnSpc>
                        <a:spcAft>
                          <a:spcPts val="0"/>
                        </a:spcAft>
                      </a:pPr>
                      <a:r>
                        <a:rPr lang="zh-CN" altLang="en-US"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rPr>
                        <a:t>杉树</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en-US" sz="1400" b="1" dirty="0">
                          <a:effectLst/>
                          <a:latin typeface="楷体" panose="02010609060101010101" pitchFamily="49" charset="-122"/>
                          <a:ea typeface="楷体" panose="02010609060101010101" pitchFamily="49" charset="-122"/>
                        </a:rPr>
                        <a:t>100</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en-US" sz="1400" b="1" dirty="0">
                          <a:effectLst/>
                          <a:latin typeface="楷体" panose="02010609060101010101" pitchFamily="49" charset="-122"/>
                          <a:ea typeface="楷体" panose="02010609060101010101" pitchFamily="49" charset="-122"/>
                        </a:rPr>
                        <a:t>120</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en-US" sz="1400" b="1" dirty="0">
                          <a:effectLst/>
                          <a:latin typeface="楷体" panose="02010609060101010101" pitchFamily="49" charset="-122"/>
                          <a:ea typeface="楷体" panose="02010609060101010101" pitchFamily="49" charset="-122"/>
                        </a:rPr>
                        <a:t>150</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en-US" sz="1400" b="1" dirty="0">
                          <a:effectLst/>
                          <a:latin typeface="楷体" panose="02010609060101010101" pitchFamily="49" charset="-122"/>
                          <a:ea typeface="楷体" panose="02010609060101010101" pitchFamily="49" charset="-122"/>
                        </a:rPr>
                        <a:t>170</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en-US" sz="1400" b="1" dirty="0">
                          <a:effectLst/>
                          <a:latin typeface="楷体" panose="02010609060101010101" pitchFamily="49" charset="-122"/>
                          <a:ea typeface="楷体" panose="02010609060101010101" pitchFamily="49" charset="-122"/>
                        </a:rPr>
                        <a:t>200</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r h="384573">
                <a:tc>
                  <a:txBody>
                    <a:bodyPr/>
                    <a:lstStyle/>
                    <a:p>
                      <a:pPr algn="ctr">
                        <a:lnSpc>
                          <a:spcPts val="1760"/>
                        </a:lnSpc>
                        <a:spcAft>
                          <a:spcPts val="0"/>
                        </a:spcAft>
                      </a:pPr>
                      <a:r>
                        <a:rPr lang="zh-CN" altLang="en-US"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rPr>
                        <a:t>杨树</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en-US" alt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rPr>
                        <a:t>150</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en-US" alt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rPr>
                        <a:t>138</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en-US" alt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rPr>
                        <a:t>240</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en-US" alt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rPr>
                        <a:t>200</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en-US" alt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rPr>
                        <a:t>280</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extLst>
                  <a:ext uri="{0D108BD9-81ED-4DB2-BD59-A6C34878D82A}">
                    <a16:rowId xmlns:a16="http://schemas.microsoft.com/office/drawing/2014/main" val="10002"/>
                  </a:ext>
                </a:extLst>
              </a:tr>
            </a:tbl>
          </a:graphicData>
        </a:graphic>
      </p:graphicFrame>
      <p:sp>
        <p:nvSpPr>
          <p:cNvPr id="19" name="矩形 18"/>
          <p:cNvSpPr/>
          <p:nvPr/>
        </p:nvSpPr>
        <p:spPr>
          <a:xfrm>
            <a:off x="2284095" y="3112681"/>
            <a:ext cx="4982454" cy="323165"/>
          </a:xfrm>
          <a:prstGeom prst="rect">
            <a:avLst/>
          </a:prstGeom>
        </p:spPr>
        <p:txBody>
          <a:bodyPr wrap="none">
            <a:spAutoFit/>
          </a:bodyPr>
          <a:lstStyle/>
          <a:p>
            <a:pPr>
              <a:lnSpc>
                <a:spcPts val="1760"/>
              </a:lnSpc>
              <a:spcAft>
                <a:spcPts val="0"/>
              </a:spcAft>
            </a:pPr>
            <a:r>
              <a:rPr lang="en-US" altLang="zh-CN" sz="2400" b="1" dirty="0">
                <a:solidFill>
                  <a:srgbClr val="000000"/>
                </a:solidFill>
                <a:latin typeface="楷体" panose="02010609060101010101" pitchFamily="49" charset="-122"/>
                <a:ea typeface="楷体" panose="02010609060101010101" pitchFamily="49" charset="-122"/>
                <a:cs typeface="Times New Roman" panose="02020603050405020304" pitchFamily="18" charset="0"/>
              </a:rPr>
              <a:t>(2)</a:t>
            </a:r>
            <a:r>
              <a:rPr lang="zh-CN" altLang="zh-CN" sz="2400" b="1" dirty="0">
                <a:solidFill>
                  <a:srgbClr val="000000"/>
                </a:solidFill>
                <a:latin typeface="楷体" panose="02010609060101010101" pitchFamily="49" charset="-122"/>
                <a:ea typeface="楷体" panose="02010609060101010101" pitchFamily="49" charset="-122"/>
                <a:cs typeface="Times New Roman" panose="02020603050405020304" pitchFamily="18" charset="0"/>
              </a:rPr>
              <a:t>绿荫小学各种树木数量统计表。</a:t>
            </a:r>
            <a:endParaRPr lang="zh-CN" altLang="zh-CN" sz="2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p:txBody>
      </p:sp>
      <p:graphicFrame>
        <p:nvGraphicFramePr>
          <p:cNvPr id="20" name="表格 19"/>
          <p:cNvGraphicFramePr>
            <a:graphicFrameLocks noGrp="1"/>
          </p:cNvGraphicFramePr>
          <p:nvPr/>
        </p:nvGraphicFramePr>
        <p:xfrm>
          <a:off x="2255531" y="3507854"/>
          <a:ext cx="3972653" cy="677034"/>
        </p:xfrm>
        <a:graphic>
          <a:graphicData uri="http://schemas.openxmlformats.org/drawingml/2006/table">
            <a:tbl>
              <a:tblPr firstRow="1" firstCol="1" bandRow="1">
                <a:tableStyleId>{5C22544A-7EE6-4342-B048-85BDC9FD1C3A}</a:tableStyleId>
              </a:tblPr>
              <a:tblGrid>
                <a:gridCol w="1227323">
                  <a:extLst>
                    <a:ext uri="{9D8B030D-6E8A-4147-A177-3AD203B41FA5}">
                      <a16:colId xmlns:a16="http://schemas.microsoft.com/office/drawing/2014/main" val="20000"/>
                    </a:ext>
                  </a:extLst>
                </a:gridCol>
                <a:gridCol w="549066">
                  <a:extLst>
                    <a:ext uri="{9D8B030D-6E8A-4147-A177-3AD203B41FA5}">
                      <a16:colId xmlns:a16="http://schemas.microsoft.com/office/drawing/2014/main" val="20001"/>
                    </a:ext>
                  </a:extLst>
                </a:gridCol>
                <a:gridCol w="549066">
                  <a:extLst>
                    <a:ext uri="{9D8B030D-6E8A-4147-A177-3AD203B41FA5}">
                      <a16:colId xmlns:a16="http://schemas.microsoft.com/office/drawing/2014/main" val="20002"/>
                    </a:ext>
                  </a:extLst>
                </a:gridCol>
                <a:gridCol w="549066">
                  <a:extLst>
                    <a:ext uri="{9D8B030D-6E8A-4147-A177-3AD203B41FA5}">
                      <a16:colId xmlns:a16="http://schemas.microsoft.com/office/drawing/2014/main" val="20003"/>
                    </a:ext>
                  </a:extLst>
                </a:gridCol>
                <a:gridCol w="549066">
                  <a:extLst>
                    <a:ext uri="{9D8B030D-6E8A-4147-A177-3AD203B41FA5}">
                      <a16:colId xmlns:a16="http://schemas.microsoft.com/office/drawing/2014/main" val="20004"/>
                    </a:ext>
                  </a:extLst>
                </a:gridCol>
                <a:gridCol w="549066">
                  <a:extLst>
                    <a:ext uri="{9D8B030D-6E8A-4147-A177-3AD203B41FA5}">
                      <a16:colId xmlns:a16="http://schemas.microsoft.com/office/drawing/2014/main" val="20005"/>
                    </a:ext>
                  </a:extLst>
                </a:gridCol>
              </a:tblGrid>
              <a:tr h="338517">
                <a:tc>
                  <a:txBody>
                    <a:bodyPr/>
                    <a:lstStyle/>
                    <a:p>
                      <a:pPr algn="ctr">
                        <a:lnSpc>
                          <a:spcPts val="1760"/>
                        </a:lnSpc>
                        <a:spcAft>
                          <a:spcPts val="0"/>
                        </a:spcAft>
                      </a:pPr>
                      <a:r>
                        <a:rPr lang="zh-CN" sz="1400" b="1" dirty="0">
                          <a:effectLst/>
                          <a:latin typeface="楷体" panose="02010609060101010101" pitchFamily="49" charset="-122"/>
                          <a:ea typeface="楷体" panose="02010609060101010101" pitchFamily="49" charset="-122"/>
                        </a:rPr>
                        <a:t>树种</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zh-CN" sz="1400" b="1" dirty="0">
                          <a:effectLst/>
                          <a:latin typeface="楷体" panose="02010609060101010101" pitchFamily="49" charset="-122"/>
                          <a:ea typeface="楷体" panose="02010609060101010101" pitchFamily="49" charset="-122"/>
                        </a:rPr>
                        <a:t>杨树</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zh-CN" sz="1400" b="1" dirty="0">
                          <a:effectLst/>
                          <a:latin typeface="楷体" panose="02010609060101010101" pitchFamily="49" charset="-122"/>
                          <a:ea typeface="楷体" panose="02010609060101010101" pitchFamily="49" charset="-122"/>
                        </a:rPr>
                        <a:t>柳树</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zh-CN" sz="1400" b="1" dirty="0">
                          <a:effectLst/>
                          <a:latin typeface="楷体" panose="02010609060101010101" pitchFamily="49" charset="-122"/>
                          <a:ea typeface="楷体" panose="02010609060101010101" pitchFamily="49" charset="-122"/>
                        </a:rPr>
                        <a:t>松树</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zh-CN" sz="1400" b="1" dirty="0">
                          <a:effectLst/>
                          <a:latin typeface="楷体" panose="02010609060101010101" pitchFamily="49" charset="-122"/>
                          <a:ea typeface="楷体" panose="02010609060101010101" pitchFamily="49" charset="-122"/>
                        </a:rPr>
                        <a:t>槐树</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zh-CN" sz="1400" b="1">
                          <a:effectLst/>
                          <a:latin typeface="楷体" panose="02010609060101010101" pitchFamily="49" charset="-122"/>
                          <a:ea typeface="楷体" panose="02010609060101010101" pitchFamily="49" charset="-122"/>
                        </a:rPr>
                        <a:t>其他</a:t>
                      </a:r>
                      <a:endParaRPr lang="zh-CN" sz="1400" b="1">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extLst>
                  <a:ext uri="{0D108BD9-81ED-4DB2-BD59-A6C34878D82A}">
                    <a16:rowId xmlns:a16="http://schemas.microsoft.com/office/drawing/2014/main" val="10000"/>
                  </a:ext>
                </a:extLst>
              </a:tr>
              <a:tr h="338517">
                <a:tc>
                  <a:txBody>
                    <a:bodyPr/>
                    <a:lstStyle/>
                    <a:p>
                      <a:pPr algn="ctr">
                        <a:lnSpc>
                          <a:spcPts val="1760"/>
                        </a:lnSpc>
                        <a:spcAft>
                          <a:spcPts val="0"/>
                        </a:spcAft>
                      </a:pPr>
                      <a:r>
                        <a:rPr lang="zh-CN" sz="1400" b="1">
                          <a:effectLst/>
                          <a:latin typeface="楷体" panose="02010609060101010101" pitchFamily="49" charset="-122"/>
                          <a:ea typeface="楷体" panose="02010609060101010101" pitchFamily="49" charset="-122"/>
                        </a:rPr>
                        <a:t>数量</a:t>
                      </a:r>
                      <a:r>
                        <a:rPr lang="en-US" sz="1400" b="1">
                          <a:effectLst/>
                          <a:latin typeface="楷体" panose="02010609060101010101" pitchFamily="49" charset="-122"/>
                          <a:ea typeface="楷体" panose="02010609060101010101" pitchFamily="49" charset="-122"/>
                        </a:rPr>
                        <a:t>/</a:t>
                      </a:r>
                      <a:r>
                        <a:rPr lang="zh-CN" sz="1400" b="1">
                          <a:effectLst/>
                          <a:latin typeface="楷体" panose="02010609060101010101" pitchFamily="49" charset="-122"/>
                          <a:ea typeface="楷体" panose="02010609060101010101" pitchFamily="49" charset="-122"/>
                        </a:rPr>
                        <a:t>棵</a:t>
                      </a:r>
                      <a:endParaRPr lang="zh-CN" sz="1400" b="1">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en-US" sz="1400" b="1" dirty="0">
                          <a:effectLst/>
                          <a:latin typeface="楷体" panose="02010609060101010101" pitchFamily="49" charset="-122"/>
                          <a:ea typeface="楷体" panose="02010609060101010101" pitchFamily="49" charset="-122"/>
                        </a:rPr>
                        <a:t>50</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en-US" sz="1400" b="1">
                          <a:effectLst/>
                          <a:latin typeface="楷体" panose="02010609060101010101" pitchFamily="49" charset="-122"/>
                          <a:ea typeface="楷体" panose="02010609060101010101" pitchFamily="49" charset="-122"/>
                        </a:rPr>
                        <a:t>40</a:t>
                      </a:r>
                      <a:endParaRPr lang="zh-CN" sz="1400" b="1">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en-US" sz="1400" b="1">
                          <a:effectLst/>
                          <a:latin typeface="楷体" panose="02010609060101010101" pitchFamily="49" charset="-122"/>
                          <a:ea typeface="楷体" panose="02010609060101010101" pitchFamily="49" charset="-122"/>
                        </a:rPr>
                        <a:t>30</a:t>
                      </a:r>
                      <a:endParaRPr lang="zh-CN" sz="1400" b="1">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en-US" sz="1400" b="1">
                          <a:effectLst/>
                          <a:latin typeface="楷体" panose="02010609060101010101" pitchFamily="49" charset="-122"/>
                          <a:ea typeface="楷体" panose="02010609060101010101" pitchFamily="49" charset="-122"/>
                        </a:rPr>
                        <a:t>30</a:t>
                      </a:r>
                      <a:endParaRPr lang="zh-CN" sz="1400" b="1">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tc>
                  <a:txBody>
                    <a:bodyPr/>
                    <a:lstStyle/>
                    <a:p>
                      <a:pPr algn="ctr">
                        <a:lnSpc>
                          <a:spcPts val="1760"/>
                        </a:lnSpc>
                        <a:spcAft>
                          <a:spcPts val="0"/>
                        </a:spcAft>
                      </a:pPr>
                      <a:r>
                        <a:rPr lang="en-US" sz="1400" b="1" dirty="0">
                          <a:effectLst/>
                          <a:latin typeface="楷体" panose="02010609060101010101" pitchFamily="49" charset="-122"/>
                          <a:ea typeface="楷体" panose="02010609060101010101" pitchFamily="49" charset="-122"/>
                        </a:rPr>
                        <a:t>50</a:t>
                      </a:r>
                      <a:endParaRPr lang="zh-CN" sz="1400" b="1" dirty="0">
                        <a:solidFill>
                          <a:srgbClr val="000000"/>
                        </a:solidFill>
                        <a:effectLst/>
                        <a:latin typeface="楷体" panose="02010609060101010101" pitchFamily="49" charset="-122"/>
                        <a:ea typeface="楷体" panose="02010609060101010101" pitchFamily="49" charset="-122"/>
                        <a:cs typeface="Times New Roman" panose="02020603050405020304" pitchFamily="18" charset="0"/>
                      </a:endParaRPr>
                    </a:p>
                  </a:txBody>
                  <a:tcPr marL="0" marR="0" marT="0" marB="0" anchor="ctr"/>
                </a:tc>
                <a:extLst>
                  <a:ext uri="{0D108BD9-81ED-4DB2-BD59-A6C34878D82A}">
                    <a16:rowId xmlns:a16="http://schemas.microsoft.com/office/drawing/2014/main" val="10001"/>
                  </a:ext>
                </a:extLst>
              </a:tr>
            </a:tbl>
          </a:graphicData>
        </a:graphic>
      </p:graphicFrame>
      <p:sp>
        <p:nvSpPr>
          <p:cNvPr id="21" name="对话气泡: 圆角矩形 20"/>
          <p:cNvSpPr/>
          <p:nvPr/>
        </p:nvSpPr>
        <p:spPr>
          <a:xfrm>
            <a:off x="6290616" y="2206020"/>
            <a:ext cx="2452913" cy="731460"/>
          </a:xfrm>
          <a:prstGeom prst="wedgeRoundRectCallout">
            <a:avLst>
              <a:gd name="adj1" fmla="val -57532"/>
              <a:gd name="adj2" fmla="val -1229"/>
              <a:gd name="adj3" fmla="val 16667"/>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zh-CN" altLang="en-US" sz="1600" b="1" dirty="0">
                <a:solidFill>
                  <a:schemeClr val="tx1"/>
                </a:solidFill>
                <a:latin typeface="楷体" panose="02010609060101010101" pitchFamily="49" charset="-122"/>
                <a:ea typeface="楷体" panose="02010609060101010101" pitchFamily="49" charset="-122"/>
              </a:rPr>
              <a:t>用复式折线统计图可以表示两种树木每种种植量的变化情况。</a:t>
            </a:r>
          </a:p>
        </p:txBody>
      </p:sp>
      <p:sp>
        <p:nvSpPr>
          <p:cNvPr id="22" name="对话气泡: 圆角矩形 21"/>
          <p:cNvSpPr/>
          <p:nvPr/>
        </p:nvSpPr>
        <p:spPr>
          <a:xfrm>
            <a:off x="6444208" y="3579862"/>
            <a:ext cx="2144861" cy="731460"/>
          </a:xfrm>
          <a:prstGeom prst="wedgeRoundRectCallout">
            <a:avLst>
              <a:gd name="adj1" fmla="val -63119"/>
              <a:gd name="adj2" fmla="val 2847"/>
              <a:gd name="adj3" fmla="val 16667"/>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zh-CN" altLang="en-US" sz="1600" b="1" dirty="0">
                <a:solidFill>
                  <a:schemeClr val="tx1"/>
                </a:solidFill>
                <a:latin typeface="楷体" panose="02010609060101010101" pitchFamily="49" charset="-122"/>
                <a:ea typeface="楷体" panose="02010609060101010101" pitchFamily="49" charset="-122"/>
              </a:rPr>
              <a:t>用条形统计图可以表示各种树木种植数据的多少。</a:t>
            </a:r>
          </a:p>
        </p:txBody>
      </p:sp>
      <p:sp>
        <p:nvSpPr>
          <p:cNvPr id="24" name="云形标注 14"/>
          <p:cNvSpPr/>
          <p:nvPr/>
        </p:nvSpPr>
        <p:spPr>
          <a:xfrm>
            <a:off x="2458772" y="381380"/>
            <a:ext cx="4993548" cy="1035750"/>
          </a:xfrm>
          <a:prstGeom prst="cloudCallout">
            <a:avLst>
              <a:gd name="adj1" fmla="val -56159"/>
              <a:gd name="adj2" fmla="val 32631"/>
            </a:avLst>
          </a:prstGeom>
          <a:noFill/>
          <a:ln w="19050">
            <a:solidFill>
              <a:srgbClr val="FFC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spcAft>
                <a:spcPts val="0"/>
              </a:spcAft>
            </a:pPr>
            <a:r>
              <a:rPr lang="zh-CN" altLang="zh-CN" sz="2400" b="1" dirty="0">
                <a:solidFill>
                  <a:srgbClr val="000000"/>
                </a:solidFill>
                <a:latin typeface="楷体" panose="02010609060101010101" pitchFamily="49" charset="-122"/>
                <a:ea typeface="楷体" panose="02010609060101010101" pitchFamily="49" charset="-122"/>
                <a:cs typeface="Times New Roman" panose="02020603050405020304" pitchFamily="18" charset="0"/>
              </a:rPr>
              <a:t>下面几组数据分别选用哪种统计图表示更合适</a:t>
            </a:r>
            <a:r>
              <a:rPr lang="en-US" altLang="zh-CN" sz="2400" b="1" dirty="0">
                <a:solidFill>
                  <a:srgbClr val="000000"/>
                </a:solidFill>
                <a:latin typeface="楷体" panose="02010609060101010101" pitchFamily="49" charset="-122"/>
                <a:ea typeface="楷体" panose="02010609060101010101" pitchFamily="49" charset="-122"/>
                <a:cs typeface="Times New Roman" panose="02020603050405020304" pitchFamily="18" charset="0"/>
              </a:rPr>
              <a:t>?</a:t>
            </a:r>
            <a:endParaRPr lang="zh-CN" altLang="zh-CN" sz="2400" b="1" dirty="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5" name="文本框 14"/>
          <p:cNvSpPr txBox="1"/>
          <p:nvPr/>
        </p:nvSpPr>
        <p:spPr>
          <a:xfrm>
            <a:off x="611560" y="439395"/>
            <a:ext cx="1847212"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情境导入</a:t>
            </a:r>
          </a:p>
        </p:txBody>
      </p:sp>
      <p:pic>
        <p:nvPicPr>
          <p:cNvPr id="16" name="图片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082" y="492072"/>
            <a:ext cx="366860" cy="456339"/>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8"/>
          <p:cNvSpPr txBox="1">
            <a:spLocks noChangeArrowheads="1"/>
          </p:cNvSpPr>
          <p:nvPr/>
        </p:nvSpPr>
        <p:spPr bwMode="auto">
          <a:xfrm>
            <a:off x="2339752" y="372601"/>
            <a:ext cx="576064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dirty="0">
                <a:latin typeface="楷体" panose="02010609060101010101" pitchFamily="49" charset="-122"/>
                <a:ea typeface="楷体" panose="02010609060101010101" pitchFamily="49" charset="-122"/>
              </a:rPr>
              <a:t>下面是甲、乙两城市</a:t>
            </a:r>
            <a:r>
              <a:rPr lang="en-US" altLang="zh-CN" sz="2400" b="1" dirty="0">
                <a:latin typeface="楷体" panose="02010609060101010101" pitchFamily="49" charset="-122"/>
                <a:ea typeface="楷体" panose="02010609060101010101" pitchFamily="49" charset="-122"/>
              </a:rPr>
              <a:t>2012</a:t>
            </a:r>
            <a:r>
              <a:rPr lang="zh-CN" altLang="en-US" sz="2400" b="1" dirty="0">
                <a:latin typeface="楷体" panose="02010609060101010101" pitchFamily="49" charset="-122"/>
                <a:ea typeface="楷体" panose="02010609060101010101" pitchFamily="49" charset="-122"/>
              </a:rPr>
              <a:t>年上半年月平均气温统计表。（单位：℃）</a:t>
            </a:r>
          </a:p>
        </p:txBody>
      </p:sp>
      <p:graphicFrame>
        <p:nvGraphicFramePr>
          <p:cNvPr id="2" name="表格 1"/>
          <p:cNvGraphicFramePr>
            <a:graphicFrameLocks noGrp="1"/>
          </p:cNvGraphicFramePr>
          <p:nvPr/>
        </p:nvGraphicFramePr>
        <p:xfrm>
          <a:off x="1212305" y="1275606"/>
          <a:ext cx="6095999" cy="1188720"/>
        </p:xfrm>
        <a:graphic>
          <a:graphicData uri="http://schemas.openxmlformats.org/drawingml/2006/table">
            <a:tbl>
              <a:tblPr firstRow="1" bandRow="1">
                <a:tableStyleId>{5940675A-B579-460E-94D1-54222C63F5DA}</a:tableStyleId>
              </a:tblPr>
              <a:tblGrid>
                <a:gridCol w="870857">
                  <a:extLst>
                    <a:ext uri="{9D8B030D-6E8A-4147-A177-3AD203B41FA5}">
                      <a16:colId xmlns:a16="http://schemas.microsoft.com/office/drawing/2014/main" val="20000"/>
                    </a:ext>
                  </a:extLst>
                </a:gridCol>
                <a:gridCol w="870857">
                  <a:extLst>
                    <a:ext uri="{9D8B030D-6E8A-4147-A177-3AD203B41FA5}">
                      <a16:colId xmlns:a16="http://schemas.microsoft.com/office/drawing/2014/main" val="20001"/>
                    </a:ext>
                  </a:extLst>
                </a:gridCol>
                <a:gridCol w="870857">
                  <a:extLst>
                    <a:ext uri="{9D8B030D-6E8A-4147-A177-3AD203B41FA5}">
                      <a16:colId xmlns:a16="http://schemas.microsoft.com/office/drawing/2014/main" val="20002"/>
                    </a:ext>
                  </a:extLst>
                </a:gridCol>
                <a:gridCol w="870857">
                  <a:extLst>
                    <a:ext uri="{9D8B030D-6E8A-4147-A177-3AD203B41FA5}">
                      <a16:colId xmlns:a16="http://schemas.microsoft.com/office/drawing/2014/main" val="20003"/>
                    </a:ext>
                  </a:extLst>
                </a:gridCol>
                <a:gridCol w="870857">
                  <a:extLst>
                    <a:ext uri="{9D8B030D-6E8A-4147-A177-3AD203B41FA5}">
                      <a16:colId xmlns:a16="http://schemas.microsoft.com/office/drawing/2014/main" val="20004"/>
                    </a:ext>
                  </a:extLst>
                </a:gridCol>
                <a:gridCol w="870857">
                  <a:extLst>
                    <a:ext uri="{9D8B030D-6E8A-4147-A177-3AD203B41FA5}">
                      <a16:colId xmlns:a16="http://schemas.microsoft.com/office/drawing/2014/main" val="20005"/>
                    </a:ext>
                  </a:extLst>
                </a:gridCol>
                <a:gridCol w="870857">
                  <a:extLst>
                    <a:ext uri="{9D8B030D-6E8A-4147-A177-3AD203B41FA5}">
                      <a16:colId xmlns:a16="http://schemas.microsoft.com/office/drawing/2014/main" val="20006"/>
                    </a:ext>
                  </a:extLst>
                </a:gridCol>
              </a:tblGrid>
              <a:tr h="370840">
                <a:tc>
                  <a:txBody>
                    <a:bodyPr/>
                    <a:lstStyle/>
                    <a:p>
                      <a:pPr algn="ctr"/>
                      <a:r>
                        <a:rPr lang="zh-CN" altLang="en-US" sz="2000" b="1" dirty="0">
                          <a:latin typeface="楷体" panose="02010609060101010101" pitchFamily="49" charset="-122"/>
                          <a:ea typeface="楷体" panose="02010609060101010101" pitchFamily="49" charset="-122"/>
                        </a:rPr>
                        <a:t>月份</a:t>
                      </a:r>
                    </a:p>
                  </a:txBody>
                  <a:tcPr/>
                </a:tc>
                <a:tc>
                  <a:txBody>
                    <a:bodyPr/>
                    <a:lstStyle/>
                    <a:p>
                      <a:pPr algn="ctr"/>
                      <a:r>
                        <a:rPr lang="en-US" altLang="zh-CN" sz="2000" b="1" dirty="0">
                          <a:latin typeface="楷体" panose="02010609060101010101" pitchFamily="49" charset="-122"/>
                          <a:ea typeface="楷体" panose="02010609060101010101" pitchFamily="49" charset="-122"/>
                        </a:rPr>
                        <a:t>1</a:t>
                      </a:r>
                      <a:endParaRPr lang="zh-CN" altLang="en-US" sz="2000" b="1" dirty="0">
                        <a:latin typeface="楷体" panose="02010609060101010101" pitchFamily="49" charset="-122"/>
                        <a:ea typeface="楷体" panose="02010609060101010101" pitchFamily="49" charset="-122"/>
                      </a:endParaRPr>
                    </a:p>
                  </a:txBody>
                  <a:tcPr/>
                </a:tc>
                <a:tc>
                  <a:txBody>
                    <a:bodyPr/>
                    <a:lstStyle/>
                    <a:p>
                      <a:pPr algn="ctr"/>
                      <a:r>
                        <a:rPr lang="en-US" altLang="zh-CN" sz="2000" b="1" dirty="0">
                          <a:latin typeface="楷体" panose="02010609060101010101" pitchFamily="49" charset="-122"/>
                          <a:ea typeface="楷体" panose="02010609060101010101" pitchFamily="49" charset="-122"/>
                        </a:rPr>
                        <a:t>2</a:t>
                      </a:r>
                      <a:endParaRPr lang="zh-CN" altLang="en-US" sz="2000" b="1" dirty="0">
                        <a:latin typeface="楷体" panose="02010609060101010101" pitchFamily="49" charset="-122"/>
                        <a:ea typeface="楷体" panose="02010609060101010101" pitchFamily="49" charset="-122"/>
                      </a:endParaRPr>
                    </a:p>
                  </a:txBody>
                  <a:tcPr/>
                </a:tc>
                <a:tc>
                  <a:txBody>
                    <a:bodyPr/>
                    <a:lstStyle/>
                    <a:p>
                      <a:pPr algn="ctr"/>
                      <a:r>
                        <a:rPr lang="en-US" altLang="zh-CN" sz="2000" b="1" dirty="0">
                          <a:latin typeface="楷体" panose="02010609060101010101" pitchFamily="49" charset="-122"/>
                          <a:ea typeface="楷体" panose="02010609060101010101" pitchFamily="49" charset="-122"/>
                        </a:rPr>
                        <a:t>3</a:t>
                      </a:r>
                      <a:endParaRPr lang="zh-CN" altLang="en-US" sz="2000" b="1" dirty="0">
                        <a:latin typeface="楷体" panose="02010609060101010101" pitchFamily="49" charset="-122"/>
                        <a:ea typeface="楷体" panose="02010609060101010101" pitchFamily="49" charset="-122"/>
                      </a:endParaRPr>
                    </a:p>
                  </a:txBody>
                  <a:tcPr/>
                </a:tc>
                <a:tc>
                  <a:txBody>
                    <a:bodyPr/>
                    <a:lstStyle/>
                    <a:p>
                      <a:pPr algn="ctr"/>
                      <a:r>
                        <a:rPr lang="en-US" altLang="zh-CN" sz="2000" b="1" dirty="0">
                          <a:latin typeface="楷体" panose="02010609060101010101" pitchFamily="49" charset="-122"/>
                          <a:ea typeface="楷体" panose="02010609060101010101" pitchFamily="49" charset="-122"/>
                        </a:rPr>
                        <a:t>4</a:t>
                      </a:r>
                      <a:endParaRPr lang="zh-CN" altLang="en-US" sz="2000" b="1" dirty="0">
                        <a:latin typeface="楷体" panose="02010609060101010101" pitchFamily="49" charset="-122"/>
                        <a:ea typeface="楷体" panose="02010609060101010101" pitchFamily="49" charset="-122"/>
                      </a:endParaRPr>
                    </a:p>
                  </a:txBody>
                  <a:tcPr/>
                </a:tc>
                <a:tc>
                  <a:txBody>
                    <a:bodyPr/>
                    <a:lstStyle/>
                    <a:p>
                      <a:pPr algn="ctr"/>
                      <a:r>
                        <a:rPr lang="en-US" altLang="zh-CN" sz="2000" b="1" dirty="0">
                          <a:latin typeface="楷体" panose="02010609060101010101" pitchFamily="49" charset="-122"/>
                          <a:ea typeface="楷体" panose="02010609060101010101" pitchFamily="49" charset="-122"/>
                        </a:rPr>
                        <a:t>5</a:t>
                      </a:r>
                      <a:endParaRPr lang="zh-CN" altLang="en-US" sz="2000" b="1" dirty="0">
                        <a:latin typeface="楷体" panose="02010609060101010101" pitchFamily="49" charset="-122"/>
                        <a:ea typeface="楷体" panose="02010609060101010101" pitchFamily="49" charset="-122"/>
                      </a:endParaRPr>
                    </a:p>
                  </a:txBody>
                  <a:tcPr/>
                </a:tc>
                <a:tc>
                  <a:txBody>
                    <a:bodyPr/>
                    <a:lstStyle/>
                    <a:p>
                      <a:pPr algn="ctr"/>
                      <a:r>
                        <a:rPr lang="en-US" altLang="zh-CN" sz="2000" b="1" dirty="0">
                          <a:latin typeface="楷体" panose="02010609060101010101" pitchFamily="49" charset="-122"/>
                          <a:ea typeface="楷体" panose="02010609060101010101" pitchFamily="49" charset="-122"/>
                        </a:rPr>
                        <a:t>6</a:t>
                      </a:r>
                      <a:endParaRPr lang="zh-CN" altLang="en-US" sz="2000" b="1" dirty="0">
                        <a:latin typeface="楷体" panose="02010609060101010101" pitchFamily="49" charset="-122"/>
                        <a:ea typeface="楷体" panose="02010609060101010101" pitchFamily="49" charset="-122"/>
                      </a:endParaRPr>
                    </a:p>
                  </a:txBody>
                  <a:tcPr/>
                </a:tc>
                <a:extLst>
                  <a:ext uri="{0D108BD9-81ED-4DB2-BD59-A6C34878D82A}">
                    <a16:rowId xmlns:a16="http://schemas.microsoft.com/office/drawing/2014/main" val="10000"/>
                  </a:ext>
                </a:extLst>
              </a:tr>
              <a:tr h="370840">
                <a:tc>
                  <a:txBody>
                    <a:bodyPr/>
                    <a:lstStyle/>
                    <a:p>
                      <a:pPr algn="ctr"/>
                      <a:r>
                        <a:rPr lang="zh-CN" altLang="en-US" sz="2000" b="1" dirty="0">
                          <a:latin typeface="楷体" panose="02010609060101010101" pitchFamily="49" charset="-122"/>
                          <a:ea typeface="楷体" panose="02010609060101010101" pitchFamily="49" charset="-122"/>
                        </a:rPr>
                        <a:t>甲市</a:t>
                      </a:r>
                    </a:p>
                  </a:txBody>
                  <a:tcPr/>
                </a:tc>
                <a:tc>
                  <a:txBody>
                    <a:bodyPr/>
                    <a:lstStyle/>
                    <a:p>
                      <a:pPr algn="ctr"/>
                      <a:r>
                        <a:rPr lang="en-US" altLang="zh-CN" sz="2000" b="1" dirty="0">
                          <a:latin typeface="楷体" panose="02010609060101010101" pitchFamily="49" charset="-122"/>
                          <a:ea typeface="楷体" panose="02010609060101010101" pitchFamily="49" charset="-122"/>
                        </a:rPr>
                        <a:t>7</a:t>
                      </a:r>
                      <a:endParaRPr lang="zh-CN" altLang="en-US" sz="2000" b="1" dirty="0">
                        <a:latin typeface="楷体" panose="02010609060101010101" pitchFamily="49" charset="-122"/>
                        <a:ea typeface="楷体" panose="02010609060101010101" pitchFamily="49" charset="-122"/>
                      </a:endParaRPr>
                    </a:p>
                  </a:txBody>
                  <a:tcPr/>
                </a:tc>
                <a:tc>
                  <a:txBody>
                    <a:bodyPr/>
                    <a:lstStyle/>
                    <a:p>
                      <a:pPr algn="ctr"/>
                      <a:r>
                        <a:rPr lang="en-US" altLang="zh-CN" sz="2000" b="1" dirty="0">
                          <a:latin typeface="楷体" panose="02010609060101010101" pitchFamily="49" charset="-122"/>
                          <a:ea typeface="楷体" panose="02010609060101010101" pitchFamily="49" charset="-122"/>
                        </a:rPr>
                        <a:t>8</a:t>
                      </a:r>
                      <a:endParaRPr lang="zh-CN" altLang="en-US" sz="2000" b="1" dirty="0">
                        <a:latin typeface="楷体" panose="02010609060101010101" pitchFamily="49" charset="-122"/>
                        <a:ea typeface="楷体" panose="02010609060101010101" pitchFamily="49" charset="-122"/>
                      </a:endParaRPr>
                    </a:p>
                  </a:txBody>
                  <a:tcPr/>
                </a:tc>
                <a:tc>
                  <a:txBody>
                    <a:bodyPr/>
                    <a:lstStyle/>
                    <a:p>
                      <a:pPr algn="ctr"/>
                      <a:r>
                        <a:rPr lang="en-US" altLang="zh-CN" sz="2000" b="1" dirty="0">
                          <a:latin typeface="楷体" panose="02010609060101010101" pitchFamily="49" charset="-122"/>
                          <a:ea typeface="楷体" panose="02010609060101010101" pitchFamily="49" charset="-122"/>
                        </a:rPr>
                        <a:t>11</a:t>
                      </a:r>
                      <a:endParaRPr lang="zh-CN" altLang="en-US" sz="2000" b="1" dirty="0">
                        <a:latin typeface="楷体" panose="02010609060101010101" pitchFamily="49" charset="-122"/>
                        <a:ea typeface="楷体" panose="02010609060101010101" pitchFamily="49" charset="-122"/>
                      </a:endParaRPr>
                    </a:p>
                  </a:txBody>
                  <a:tcPr/>
                </a:tc>
                <a:tc>
                  <a:txBody>
                    <a:bodyPr/>
                    <a:lstStyle/>
                    <a:p>
                      <a:pPr algn="ctr"/>
                      <a:r>
                        <a:rPr lang="en-US" altLang="zh-CN" sz="2000" b="1" dirty="0">
                          <a:latin typeface="楷体" panose="02010609060101010101" pitchFamily="49" charset="-122"/>
                          <a:ea typeface="楷体" panose="02010609060101010101" pitchFamily="49" charset="-122"/>
                        </a:rPr>
                        <a:t>13</a:t>
                      </a:r>
                      <a:endParaRPr lang="zh-CN" altLang="en-US" sz="2000" b="1" dirty="0">
                        <a:latin typeface="楷体" panose="02010609060101010101" pitchFamily="49" charset="-122"/>
                        <a:ea typeface="楷体" panose="02010609060101010101" pitchFamily="49" charset="-122"/>
                      </a:endParaRPr>
                    </a:p>
                  </a:txBody>
                  <a:tcPr/>
                </a:tc>
                <a:tc>
                  <a:txBody>
                    <a:bodyPr/>
                    <a:lstStyle/>
                    <a:p>
                      <a:pPr algn="ctr"/>
                      <a:r>
                        <a:rPr lang="en-US" altLang="zh-CN" sz="2000" b="1" dirty="0">
                          <a:latin typeface="楷体" panose="02010609060101010101" pitchFamily="49" charset="-122"/>
                          <a:ea typeface="楷体" panose="02010609060101010101" pitchFamily="49" charset="-122"/>
                        </a:rPr>
                        <a:t>10</a:t>
                      </a:r>
                      <a:endParaRPr lang="zh-CN" altLang="en-US" sz="2000" b="1" dirty="0">
                        <a:latin typeface="楷体" panose="02010609060101010101" pitchFamily="49" charset="-122"/>
                        <a:ea typeface="楷体" panose="02010609060101010101" pitchFamily="49" charset="-122"/>
                      </a:endParaRPr>
                    </a:p>
                  </a:txBody>
                  <a:tcPr/>
                </a:tc>
                <a:tc>
                  <a:txBody>
                    <a:bodyPr/>
                    <a:lstStyle/>
                    <a:p>
                      <a:pPr algn="ctr"/>
                      <a:r>
                        <a:rPr lang="en-US" altLang="zh-CN" sz="2000" b="1" dirty="0">
                          <a:latin typeface="楷体" panose="02010609060101010101" pitchFamily="49" charset="-122"/>
                          <a:ea typeface="楷体" panose="02010609060101010101" pitchFamily="49" charset="-122"/>
                        </a:rPr>
                        <a:t>9</a:t>
                      </a:r>
                      <a:endParaRPr lang="zh-CN" altLang="en-US" sz="2000" b="1" dirty="0">
                        <a:latin typeface="楷体" panose="02010609060101010101" pitchFamily="49" charset="-122"/>
                        <a:ea typeface="楷体" panose="02010609060101010101" pitchFamily="49" charset="-122"/>
                      </a:endParaRPr>
                    </a:p>
                  </a:txBody>
                  <a:tcPr/>
                </a:tc>
                <a:extLst>
                  <a:ext uri="{0D108BD9-81ED-4DB2-BD59-A6C34878D82A}">
                    <a16:rowId xmlns:a16="http://schemas.microsoft.com/office/drawing/2014/main" val="10001"/>
                  </a:ext>
                </a:extLst>
              </a:tr>
              <a:tr h="370840">
                <a:tc>
                  <a:txBody>
                    <a:bodyPr/>
                    <a:lstStyle/>
                    <a:p>
                      <a:pPr algn="ctr"/>
                      <a:r>
                        <a:rPr lang="zh-CN" altLang="en-US" sz="2000" b="1" dirty="0">
                          <a:latin typeface="楷体" panose="02010609060101010101" pitchFamily="49" charset="-122"/>
                          <a:ea typeface="楷体" panose="02010609060101010101" pitchFamily="49" charset="-122"/>
                        </a:rPr>
                        <a:t>乙市</a:t>
                      </a:r>
                    </a:p>
                  </a:txBody>
                  <a:tcPr/>
                </a:tc>
                <a:tc>
                  <a:txBody>
                    <a:bodyPr/>
                    <a:lstStyle/>
                    <a:p>
                      <a:pPr algn="ctr"/>
                      <a:r>
                        <a:rPr lang="en-US" altLang="zh-CN" sz="2000" b="1" dirty="0">
                          <a:latin typeface="楷体" panose="02010609060101010101" pitchFamily="49" charset="-122"/>
                          <a:ea typeface="楷体" panose="02010609060101010101" pitchFamily="49" charset="-122"/>
                        </a:rPr>
                        <a:t>10</a:t>
                      </a:r>
                      <a:endParaRPr lang="zh-CN" altLang="en-US" sz="2000" b="1" dirty="0">
                        <a:latin typeface="楷体" panose="02010609060101010101" pitchFamily="49" charset="-122"/>
                        <a:ea typeface="楷体" panose="02010609060101010101" pitchFamily="49" charset="-122"/>
                      </a:endParaRPr>
                    </a:p>
                  </a:txBody>
                  <a:tcPr/>
                </a:tc>
                <a:tc>
                  <a:txBody>
                    <a:bodyPr/>
                    <a:lstStyle/>
                    <a:p>
                      <a:pPr algn="ctr"/>
                      <a:r>
                        <a:rPr lang="en-US" altLang="zh-CN" sz="2000" b="1" dirty="0">
                          <a:latin typeface="楷体" panose="02010609060101010101" pitchFamily="49" charset="-122"/>
                          <a:ea typeface="楷体" panose="02010609060101010101" pitchFamily="49" charset="-122"/>
                        </a:rPr>
                        <a:t>8</a:t>
                      </a:r>
                      <a:endParaRPr lang="zh-CN" altLang="en-US" sz="2000" b="1" dirty="0">
                        <a:latin typeface="楷体" panose="02010609060101010101" pitchFamily="49" charset="-122"/>
                        <a:ea typeface="楷体" panose="02010609060101010101" pitchFamily="49" charset="-122"/>
                      </a:endParaRPr>
                    </a:p>
                  </a:txBody>
                  <a:tcPr/>
                </a:tc>
                <a:tc>
                  <a:txBody>
                    <a:bodyPr/>
                    <a:lstStyle/>
                    <a:p>
                      <a:pPr algn="ctr"/>
                      <a:r>
                        <a:rPr lang="en-US" altLang="zh-CN" sz="2000" b="1" dirty="0">
                          <a:latin typeface="楷体" panose="02010609060101010101" pitchFamily="49" charset="-122"/>
                          <a:ea typeface="楷体" panose="02010609060101010101" pitchFamily="49" charset="-122"/>
                        </a:rPr>
                        <a:t>6</a:t>
                      </a:r>
                      <a:endParaRPr lang="zh-CN" altLang="en-US" sz="2000" b="1" dirty="0">
                        <a:latin typeface="楷体" panose="02010609060101010101" pitchFamily="49" charset="-122"/>
                        <a:ea typeface="楷体" panose="02010609060101010101" pitchFamily="49" charset="-122"/>
                      </a:endParaRPr>
                    </a:p>
                  </a:txBody>
                  <a:tcPr/>
                </a:tc>
                <a:tc>
                  <a:txBody>
                    <a:bodyPr/>
                    <a:lstStyle/>
                    <a:p>
                      <a:pPr algn="ctr"/>
                      <a:r>
                        <a:rPr lang="en-US" altLang="zh-CN" sz="2000" b="1" dirty="0">
                          <a:latin typeface="楷体" panose="02010609060101010101" pitchFamily="49" charset="-122"/>
                          <a:ea typeface="楷体" panose="02010609060101010101" pitchFamily="49" charset="-122"/>
                        </a:rPr>
                        <a:t>9</a:t>
                      </a:r>
                      <a:endParaRPr lang="zh-CN" altLang="en-US" sz="2000" b="1" dirty="0">
                        <a:latin typeface="楷体" panose="02010609060101010101" pitchFamily="49" charset="-122"/>
                        <a:ea typeface="楷体" panose="02010609060101010101" pitchFamily="49" charset="-122"/>
                      </a:endParaRPr>
                    </a:p>
                  </a:txBody>
                  <a:tcPr/>
                </a:tc>
                <a:tc>
                  <a:txBody>
                    <a:bodyPr/>
                    <a:lstStyle/>
                    <a:p>
                      <a:pPr algn="ctr"/>
                      <a:r>
                        <a:rPr lang="en-US" altLang="zh-CN" sz="2000" b="1" dirty="0">
                          <a:latin typeface="楷体" panose="02010609060101010101" pitchFamily="49" charset="-122"/>
                          <a:ea typeface="楷体" panose="02010609060101010101" pitchFamily="49" charset="-122"/>
                        </a:rPr>
                        <a:t>10</a:t>
                      </a:r>
                      <a:endParaRPr lang="zh-CN" altLang="en-US" sz="2000" b="1" dirty="0">
                        <a:latin typeface="楷体" panose="02010609060101010101" pitchFamily="49" charset="-122"/>
                        <a:ea typeface="楷体" panose="02010609060101010101" pitchFamily="49" charset="-122"/>
                      </a:endParaRPr>
                    </a:p>
                  </a:txBody>
                  <a:tcPr/>
                </a:tc>
                <a:tc>
                  <a:txBody>
                    <a:bodyPr/>
                    <a:lstStyle/>
                    <a:p>
                      <a:pPr algn="ctr"/>
                      <a:r>
                        <a:rPr lang="en-US" altLang="zh-CN" sz="2000" b="1" dirty="0">
                          <a:latin typeface="楷体" panose="02010609060101010101" pitchFamily="49" charset="-122"/>
                          <a:ea typeface="楷体" panose="02010609060101010101" pitchFamily="49" charset="-122"/>
                        </a:rPr>
                        <a:t>12</a:t>
                      </a:r>
                      <a:endParaRPr lang="zh-CN" altLang="en-US" sz="2000" b="1" dirty="0">
                        <a:latin typeface="楷体" panose="02010609060101010101" pitchFamily="49" charset="-122"/>
                        <a:ea typeface="楷体" panose="02010609060101010101" pitchFamily="49" charset="-122"/>
                      </a:endParaRPr>
                    </a:p>
                  </a:txBody>
                  <a:tcPr/>
                </a:tc>
                <a:extLst>
                  <a:ext uri="{0D108BD9-81ED-4DB2-BD59-A6C34878D82A}">
                    <a16:rowId xmlns:a16="http://schemas.microsoft.com/office/drawing/2014/main" val="10002"/>
                  </a:ext>
                </a:extLst>
              </a:tr>
            </a:tbl>
          </a:graphicData>
        </a:graphic>
      </p:graphicFrame>
      <p:pic>
        <p:nvPicPr>
          <p:cNvPr id="30"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845957" y="2571750"/>
            <a:ext cx="1496265" cy="1284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云形标注 14"/>
          <p:cNvSpPr/>
          <p:nvPr/>
        </p:nvSpPr>
        <p:spPr>
          <a:xfrm>
            <a:off x="2195736" y="2544112"/>
            <a:ext cx="5040560" cy="1035750"/>
          </a:xfrm>
          <a:prstGeom prst="cloudCallout">
            <a:avLst>
              <a:gd name="adj1" fmla="val -59075"/>
              <a:gd name="adj2" fmla="val -5753"/>
            </a:avLst>
          </a:prstGeom>
          <a:noFill/>
          <a:ln w="19050">
            <a:solidFill>
              <a:srgbClr val="FFC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zh-CN" altLang="en-US" sz="2000" b="1" dirty="0">
                <a:solidFill>
                  <a:schemeClr val="tx1"/>
                </a:solidFill>
                <a:latin typeface="楷体" panose="02010609060101010101" pitchFamily="49" charset="-122"/>
                <a:ea typeface="楷体" panose="02010609060101010101" pitchFamily="49" charset="-122"/>
              </a:rPr>
              <a:t>  你能完成两市上半年月平均气温变化的复式折线统计图吗？说说你打算怎么画？</a:t>
            </a:r>
          </a:p>
        </p:txBody>
      </p:sp>
      <p:pic>
        <p:nvPicPr>
          <p:cNvPr id="3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1639994" y="3507854"/>
            <a:ext cx="699758" cy="1071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82472" y="3363838"/>
            <a:ext cx="918450" cy="11114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圆角矩形标注 18"/>
          <p:cNvSpPr/>
          <p:nvPr/>
        </p:nvSpPr>
        <p:spPr>
          <a:xfrm>
            <a:off x="5292080" y="3651870"/>
            <a:ext cx="1674576" cy="703630"/>
          </a:xfrm>
          <a:prstGeom prst="wedgeRoundRectCallout">
            <a:avLst>
              <a:gd name="adj1" fmla="val 82162"/>
              <a:gd name="adj2" fmla="val -20659"/>
              <a:gd name="adj3" fmla="val 16667"/>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a:solidFill>
                  <a:schemeClr val="tx1"/>
                </a:solidFill>
                <a:latin typeface="楷体" panose="02010609060101010101" pitchFamily="49" charset="-122"/>
                <a:ea typeface="楷体" panose="02010609060101010101" pitchFamily="49" charset="-122"/>
              </a:rPr>
              <a:t>用两种不同颜色的折线表示甲市和乙市。</a:t>
            </a:r>
          </a:p>
        </p:txBody>
      </p:sp>
      <p:sp>
        <p:nvSpPr>
          <p:cNvPr id="38" name="圆角矩形标注 18"/>
          <p:cNvSpPr/>
          <p:nvPr/>
        </p:nvSpPr>
        <p:spPr>
          <a:xfrm>
            <a:off x="2627784" y="3651870"/>
            <a:ext cx="2376264" cy="641516"/>
          </a:xfrm>
          <a:prstGeom prst="wedgeRoundRectCallout">
            <a:avLst>
              <a:gd name="adj1" fmla="val -69380"/>
              <a:gd name="adj2" fmla="val 6948"/>
              <a:gd name="adj3" fmla="val 16667"/>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zh-CN" altLang="en-US" sz="1800" b="1" dirty="0">
                <a:solidFill>
                  <a:schemeClr val="tx1"/>
                </a:solidFill>
                <a:latin typeface="楷体" panose="02010609060101010101" pitchFamily="49" charset="-122"/>
                <a:ea typeface="楷体" panose="02010609060101010101" pitchFamily="49" charset="-122"/>
              </a:rPr>
              <a:t>先用点表示数量，再连线表示变化趋势。</a:t>
            </a:r>
          </a:p>
        </p:txBody>
      </p:sp>
      <p:pic>
        <p:nvPicPr>
          <p:cNvPr id="16" name="图片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2083" y="479078"/>
            <a:ext cx="366860" cy="456339"/>
          </a:xfrm>
          <a:prstGeom prst="rect">
            <a:avLst/>
          </a:prstGeom>
        </p:spPr>
      </p:pic>
      <p:sp>
        <p:nvSpPr>
          <p:cNvPr id="17" name="文本框 14"/>
          <p:cNvSpPr txBox="1"/>
          <p:nvPr/>
        </p:nvSpPr>
        <p:spPr>
          <a:xfrm>
            <a:off x="611560" y="439395"/>
            <a:ext cx="1847212"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探究新知</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left)">
                                      <p:cBhvr>
                                        <p:cTn id="11" dur="500"/>
                                        <p:tgtEl>
                                          <p:spTgt spid="3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wipe(left)">
                                      <p:cBhvr>
                                        <p:cTn id="16" dur="500"/>
                                        <p:tgtEl>
                                          <p:spTgt spid="33"/>
                                        </p:tgtEl>
                                      </p:cBhvr>
                                    </p:animEffect>
                                  </p:childTnLst>
                                </p:cTn>
                              </p:par>
                            </p:childTnLst>
                          </p:cTn>
                        </p:par>
                        <p:par>
                          <p:cTn id="17" fill="hold">
                            <p:stCondLst>
                              <p:cond delay="500"/>
                            </p:stCondLst>
                            <p:childTnLst>
                              <p:par>
                                <p:cTn id="18" presetID="6" presetClass="entr" presetSubtype="16"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circle(in)">
                                      <p:cBhvr>
                                        <p:cTn id="20" dur="1000"/>
                                        <p:tgtEl>
                                          <p:spTgt spid="3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nodeType="click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right)">
                                      <p:cBhvr>
                                        <p:cTn id="25" dur="500"/>
                                        <p:tgtEl>
                                          <p:spTgt spid="36"/>
                                        </p:tgtEl>
                                      </p:cBhvr>
                                    </p:animEffect>
                                  </p:childTnLst>
                                </p:cTn>
                              </p:par>
                            </p:childTnLst>
                          </p:cTn>
                        </p:par>
                        <p:par>
                          <p:cTn id="26" fill="hold">
                            <p:stCondLst>
                              <p:cond delay="500"/>
                            </p:stCondLst>
                            <p:childTnLst>
                              <p:par>
                                <p:cTn id="27" presetID="6" presetClass="entr" presetSubtype="16"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circle(in)">
                                      <p:cBhvr>
                                        <p:cTn id="29"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7" grpId="0" animBg="1"/>
      <p:bldP spid="3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nvGraphicFramePr>
        <p:xfrm>
          <a:off x="2062803" y="1379961"/>
          <a:ext cx="4973540" cy="2713182"/>
        </p:xfrm>
        <a:graphic>
          <a:graphicData uri="http://schemas.openxmlformats.org/drawingml/2006/table">
            <a:tbl>
              <a:tblPr firstRow="1" bandRow="1">
                <a:tableStyleId>{5940675A-B579-460E-94D1-54222C63F5DA}</a:tableStyleId>
              </a:tblPr>
              <a:tblGrid>
                <a:gridCol w="226070">
                  <a:extLst>
                    <a:ext uri="{9D8B030D-6E8A-4147-A177-3AD203B41FA5}">
                      <a16:colId xmlns:a16="http://schemas.microsoft.com/office/drawing/2014/main" val="20000"/>
                    </a:ext>
                  </a:extLst>
                </a:gridCol>
                <a:gridCol w="226070">
                  <a:extLst>
                    <a:ext uri="{9D8B030D-6E8A-4147-A177-3AD203B41FA5}">
                      <a16:colId xmlns:a16="http://schemas.microsoft.com/office/drawing/2014/main" val="20001"/>
                    </a:ext>
                  </a:extLst>
                </a:gridCol>
                <a:gridCol w="226070">
                  <a:extLst>
                    <a:ext uri="{9D8B030D-6E8A-4147-A177-3AD203B41FA5}">
                      <a16:colId xmlns:a16="http://schemas.microsoft.com/office/drawing/2014/main" val="20002"/>
                    </a:ext>
                  </a:extLst>
                </a:gridCol>
                <a:gridCol w="226070">
                  <a:extLst>
                    <a:ext uri="{9D8B030D-6E8A-4147-A177-3AD203B41FA5}">
                      <a16:colId xmlns:a16="http://schemas.microsoft.com/office/drawing/2014/main" val="20003"/>
                    </a:ext>
                  </a:extLst>
                </a:gridCol>
                <a:gridCol w="226070">
                  <a:extLst>
                    <a:ext uri="{9D8B030D-6E8A-4147-A177-3AD203B41FA5}">
                      <a16:colId xmlns:a16="http://schemas.microsoft.com/office/drawing/2014/main" val="20004"/>
                    </a:ext>
                  </a:extLst>
                </a:gridCol>
                <a:gridCol w="226070">
                  <a:extLst>
                    <a:ext uri="{9D8B030D-6E8A-4147-A177-3AD203B41FA5}">
                      <a16:colId xmlns:a16="http://schemas.microsoft.com/office/drawing/2014/main" val="20005"/>
                    </a:ext>
                  </a:extLst>
                </a:gridCol>
                <a:gridCol w="226070">
                  <a:extLst>
                    <a:ext uri="{9D8B030D-6E8A-4147-A177-3AD203B41FA5}">
                      <a16:colId xmlns:a16="http://schemas.microsoft.com/office/drawing/2014/main" val="20006"/>
                    </a:ext>
                  </a:extLst>
                </a:gridCol>
                <a:gridCol w="226070">
                  <a:extLst>
                    <a:ext uri="{9D8B030D-6E8A-4147-A177-3AD203B41FA5}">
                      <a16:colId xmlns:a16="http://schemas.microsoft.com/office/drawing/2014/main" val="20007"/>
                    </a:ext>
                  </a:extLst>
                </a:gridCol>
                <a:gridCol w="226070">
                  <a:extLst>
                    <a:ext uri="{9D8B030D-6E8A-4147-A177-3AD203B41FA5}">
                      <a16:colId xmlns:a16="http://schemas.microsoft.com/office/drawing/2014/main" val="20008"/>
                    </a:ext>
                  </a:extLst>
                </a:gridCol>
                <a:gridCol w="226070">
                  <a:extLst>
                    <a:ext uri="{9D8B030D-6E8A-4147-A177-3AD203B41FA5}">
                      <a16:colId xmlns:a16="http://schemas.microsoft.com/office/drawing/2014/main" val="20009"/>
                    </a:ext>
                  </a:extLst>
                </a:gridCol>
                <a:gridCol w="226070">
                  <a:extLst>
                    <a:ext uri="{9D8B030D-6E8A-4147-A177-3AD203B41FA5}">
                      <a16:colId xmlns:a16="http://schemas.microsoft.com/office/drawing/2014/main" val="20010"/>
                    </a:ext>
                  </a:extLst>
                </a:gridCol>
                <a:gridCol w="226070">
                  <a:extLst>
                    <a:ext uri="{9D8B030D-6E8A-4147-A177-3AD203B41FA5}">
                      <a16:colId xmlns:a16="http://schemas.microsoft.com/office/drawing/2014/main" val="20011"/>
                    </a:ext>
                  </a:extLst>
                </a:gridCol>
                <a:gridCol w="226070">
                  <a:extLst>
                    <a:ext uri="{9D8B030D-6E8A-4147-A177-3AD203B41FA5}">
                      <a16:colId xmlns:a16="http://schemas.microsoft.com/office/drawing/2014/main" val="20012"/>
                    </a:ext>
                  </a:extLst>
                </a:gridCol>
                <a:gridCol w="226070">
                  <a:extLst>
                    <a:ext uri="{9D8B030D-6E8A-4147-A177-3AD203B41FA5}">
                      <a16:colId xmlns:a16="http://schemas.microsoft.com/office/drawing/2014/main" val="20013"/>
                    </a:ext>
                  </a:extLst>
                </a:gridCol>
                <a:gridCol w="226070">
                  <a:extLst>
                    <a:ext uri="{9D8B030D-6E8A-4147-A177-3AD203B41FA5}">
                      <a16:colId xmlns:a16="http://schemas.microsoft.com/office/drawing/2014/main" val="20014"/>
                    </a:ext>
                  </a:extLst>
                </a:gridCol>
                <a:gridCol w="226070">
                  <a:extLst>
                    <a:ext uri="{9D8B030D-6E8A-4147-A177-3AD203B41FA5}">
                      <a16:colId xmlns:a16="http://schemas.microsoft.com/office/drawing/2014/main" val="20015"/>
                    </a:ext>
                  </a:extLst>
                </a:gridCol>
                <a:gridCol w="226070">
                  <a:extLst>
                    <a:ext uri="{9D8B030D-6E8A-4147-A177-3AD203B41FA5}">
                      <a16:colId xmlns:a16="http://schemas.microsoft.com/office/drawing/2014/main" val="20016"/>
                    </a:ext>
                  </a:extLst>
                </a:gridCol>
                <a:gridCol w="226070">
                  <a:extLst>
                    <a:ext uri="{9D8B030D-6E8A-4147-A177-3AD203B41FA5}">
                      <a16:colId xmlns:a16="http://schemas.microsoft.com/office/drawing/2014/main" val="20017"/>
                    </a:ext>
                  </a:extLst>
                </a:gridCol>
                <a:gridCol w="226070">
                  <a:extLst>
                    <a:ext uri="{9D8B030D-6E8A-4147-A177-3AD203B41FA5}">
                      <a16:colId xmlns:a16="http://schemas.microsoft.com/office/drawing/2014/main" val="20018"/>
                    </a:ext>
                  </a:extLst>
                </a:gridCol>
                <a:gridCol w="226070">
                  <a:extLst>
                    <a:ext uri="{9D8B030D-6E8A-4147-A177-3AD203B41FA5}">
                      <a16:colId xmlns:a16="http://schemas.microsoft.com/office/drawing/2014/main" val="20019"/>
                    </a:ext>
                  </a:extLst>
                </a:gridCol>
                <a:gridCol w="226070">
                  <a:extLst>
                    <a:ext uri="{9D8B030D-6E8A-4147-A177-3AD203B41FA5}">
                      <a16:colId xmlns:a16="http://schemas.microsoft.com/office/drawing/2014/main" val="20020"/>
                    </a:ext>
                  </a:extLst>
                </a:gridCol>
                <a:gridCol w="226070">
                  <a:extLst>
                    <a:ext uri="{9D8B030D-6E8A-4147-A177-3AD203B41FA5}">
                      <a16:colId xmlns:a16="http://schemas.microsoft.com/office/drawing/2014/main" val="20021"/>
                    </a:ext>
                  </a:extLst>
                </a:gridCol>
              </a:tblGrid>
              <a:tr h="226102">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0"/>
                  </a:ext>
                </a:extLst>
              </a:tr>
              <a:tr h="226060">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1"/>
                  </a:ext>
                </a:extLst>
              </a:tr>
              <a:tr h="226102">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2"/>
                  </a:ext>
                </a:extLst>
              </a:tr>
              <a:tr h="226102">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3"/>
                  </a:ext>
                </a:extLst>
              </a:tr>
              <a:tr h="226102">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4"/>
                  </a:ext>
                </a:extLst>
              </a:tr>
              <a:tr h="226102">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5"/>
                  </a:ext>
                </a:extLst>
              </a:tr>
              <a:tr h="226102">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6"/>
                  </a:ext>
                </a:extLst>
              </a:tr>
              <a:tr h="226102">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7"/>
                  </a:ext>
                </a:extLst>
              </a:tr>
              <a:tr h="226102">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8"/>
                  </a:ext>
                </a:extLst>
              </a:tr>
              <a:tr h="226102">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9"/>
                  </a:ext>
                </a:extLst>
              </a:tr>
              <a:tr h="226102">
                <a:tc>
                  <a:txBody>
                    <a:bodyPr/>
                    <a:lstStyle/>
                    <a:p>
                      <a:endParaRPr lang="zh-CN" altLang="en-US" sz="400" baseline="0" dirty="0"/>
                    </a:p>
                  </a:txBody>
                  <a:tcPr marL="82031" marR="82031" marT="41022" marB="41022">
                    <a:lnL w="12700" cap="flat" cmpd="sng" algn="ctr">
                      <a:no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10"/>
                  </a:ext>
                </a:extLst>
              </a:tr>
              <a:tr h="226102">
                <a:tc>
                  <a:txBody>
                    <a:bodyPr/>
                    <a:lstStyle/>
                    <a:p>
                      <a:endParaRPr lang="zh-CN" altLang="en-US" sz="400" baseline="0" dirty="0"/>
                    </a:p>
                  </a:txBody>
                  <a:tcPr marL="82031" marR="82031" marT="41022" marB="41022">
                    <a:lnL w="12700" cap="flat" cmpd="sng" algn="ctr">
                      <a:no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cxnSp>
        <p:nvCxnSpPr>
          <p:cNvPr id="9" name="直接连接符 8"/>
          <p:cNvCxnSpPr/>
          <p:nvPr/>
        </p:nvCxnSpPr>
        <p:spPr>
          <a:xfrm>
            <a:off x="2062803" y="4102711"/>
            <a:ext cx="511755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 name="组合 20"/>
          <p:cNvGrpSpPr/>
          <p:nvPr/>
        </p:nvGrpSpPr>
        <p:grpSpPr bwMode="auto">
          <a:xfrm>
            <a:off x="2051691" y="1249700"/>
            <a:ext cx="66940" cy="2837136"/>
            <a:chOff x="1436914" y="2132856"/>
            <a:chExt cx="74443" cy="3162089"/>
          </a:xfrm>
          <a:noFill/>
        </p:grpSpPr>
        <p:cxnSp>
          <p:nvCxnSpPr>
            <p:cNvPr id="15" name="直接连接符 14"/>
            <p:cNvCxnSpPr/>
            <p:nvPr/>
          </p:nvCxnSpPr>
          <p:spPr>
            <a:xfrm flipV="1">
              <a:off x="1448001" y="2132856"/>
              <a:ext cx="0" cy="273666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任意多边形 19"/>
            <p:cNvSpPr/>
            <p:nvPr/>
          </p:nvSpPr>
          <p:spPr>
            <a:xfrm>
              <a:off x="1436914" y="4863174"/>
              <a:ext cx="74443" cy="431771"/>
            </a:xfrm>
            <a:custGeom>
              <a:avLst/>
              <a:gdLst>
                <a:gd name="connsiteX0" fmla="*/ 11876 w 74443"/>
                <a:gd name="connsiteY0" fmla="*/ 0 h 463138"/>
                <a:gd name="connsiteX1" fmla="*/ 59377 w 74443"/>
                <a:gd name="connsiteY1" fmla="*/ 11876 h 463138"/>
                <a:gd name="connsiteX2" fmla="*/ 71252 w 74443"/>
                <a:gd name="connsiteY2" fmla="*/ 29689 h 463138"/>
                <a:gd name="connsiteX3" fmla="*/ 23751 w 74443"/>
                <a:gd name="connsiteY3" fmla="*/ 53439 h 463138"/>
                <a:gd name="connsiteX4" fmla="*/ 11876 w 74443"/>
                <a:gd name="connsiteY4" fmla="*/ 65315 h 463138"/>
                <a:gd name="connsiteX5" fmla="*/ 35626 w 74443"/>
                <a:gd name="connsiteY5" fmla="*/ 95003 h 463138"/>
                <a:gd name="connsiteX6" fmla="*/ 53439 w 74443"/>
                <a:gd name="connsiteY6" fmla="*/ 112816 h 463138"/>
                <a:gd name="connsiteX7" fmla="*/ 5938 w 74443"/>
                <a:gd name="connsiteY7" fmla="*/ 154380 h 463138"/>
                <a:gd name="connsiteX8" fmla="*/ 0 w 74443"/>
                <a:gd name="connsiteY8" fmla="*/ 172193 h 463138"/>
                <a:gd name="connsiteX9" fmla="*/ 11876 w 74443"/>
                <a:gd name="connsiteY9" fmla="*/ 213756 h 463138"/>
                <a:gd name="connsiteX10" fmla="*/ 23751 w 74443"/>
                <a:gd name="connsiteY10" fmla="*/ 225632 h 463138"/>
                <a:gd name="connsiteX11" fmla="*/ 29689 w 74443"/>
                <a:gd name="connsiteY11" fmla="*/ 243445 h 463138"/>
                <a:gd name="connsiteX12" fmla="*/ 17813 w 74443"/>
                <a:gd name="connsiteY12" fmla="*/ 308759 h 463138"/>
                <a:gd name="connsiteX13" fmla="*/ 5938 w 74443"/>
                <a:gd name="connsiteY13" fmla="*/ 326572 h 463138"/>
                <a:gd name="connsiteX14" fmla="*/ 0 w 74443"/>
                <a:gd name="connsiteY14" fmla="*/ 344385 h 463138"/>
                <a:gd name="connsiteX15" fmla="*/ 5938 w 74443"/>
                <a:gd name="connsiteY15" fmla="*/ 362198 h 463138"/>
                <a:gd name="connsiteX16" fmla="*/ 29689 w 74443"/>
                <a:gd name="connsiteY16" fmla="*/ 391886 h 463138"/>
                <a:gd name="connsiteX17" fmla="*/ 17813 w 74443"/>
                <a:gd name="connsiteY17" fmla="*/ 445325 h 463138"/>
                <a:gd name="connsiteX18" fmla="*/ 11876 w 74443"/>
                <a:gd name="connsiteY18" fmla="*/ 463138 h 46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4443" h="463138">
                  <a:moveTo>
                    <a:pt x="11876" y="0"/>
                  </a:moveTo>
                  <a:cubicBezTo>
                    <a:pt x="27710" y="3959"/>
                    <a:pt x="44779" y="4577"/>
                    <a:pt x="59377" y="11876"/>
                  </a:cubicBezTo>
                  <a:cubicBezTo>
                    <a:pt x="65760" y="15067"/>
                    <a:pt x="74443" y="23306"/>
                    <a:pt x="71252" y="29689"/>
                  </a:cubicBezTo>
                  <a:cubicBezTo>
                    <a:pt x="65642" y="40908"/>
                    <a:pt x="36544" y="49175"/>
                    <a:pt x="23751" y="53439"/>
                  </a:cubicBezTo>
                  <a:cubicBezTo>
                    <a:pt x="19793" y="57398"/>
                    <a:pt x="12974" y="59826"/>
                    <a:pt x="11876" y="65315"/>
                  </a:cubicBezTo>
                  <a:cubicBezTo>
                    <a:pt x="8255" y="83418"/>
                    <a:pt x="26076" y="87044"/>
                    <a:pt x="35626" y="95003"/>
                  </a:cubicBezTo>
                  <a:cubicBezTo>
                    <a:pt x="42077" y="100379"/>
                    <a:pt x="47501" y="106878"/>
                    <a:pt x="53439" y="112816"/>
                  </a:cubicBezTo>
                  <a:cubicBezTo>
                    <a:pt x="26718" y="130630"/>
                    <a:pt x="18308" y="129639"/>
                    <a:pt x="5938" y="154380"/>
                  </a:cubicBezTo>
                  <a:cubicBezTo>
                    <a:pt x="3139" y="159978"/>
                    <a:pt x="1979" y="166255"/>
                    <a:pt x="0" y="172193"/>
                  </a:cubicBezTo>
                  <a:cubicBezTo>
                    <a:pt x="1109" y="176630"/>
                    <a:pt x="8225" y="207671"/>
                    <a:pt x="11876" y="213756"/>
                  </a:cubicBezTo>
                  <a:cubicBezTo>
                    <a:pt x="14756" y="218556"/>
                    <a:pt x="19793" y="221673"/>
                    <a:pt x="23751" y="225632"/>
                  </a:cubicBezTo>
                  <a:cubicBezTo>
                    <a:pt x="25730" y="231570"/>
                    <a:pt x="29689" y="237186"/>
                    <a:pt x="29689" y="243445"/>
                  </a:cubicBezTo>
                  <a:cubicBezTo>
                    <a:pt x="29689" y="249867"/>
                    <a:pt x="23010" y="296633"/>
                    <a:pt x="17813" y="308759"/>
                  </a:cubicBezTo>
                  <a:cubicBezTo>
                    <a:pt x="15002" y="315318"/>
                    <a:pt x="9129" y="320189"/>
                    <a:pt x="5938" y="326572"/>
                  </a:cubicBezTo>
                  <a:cubicBezTo>
                    <a:pt x="3139" y="332170"/>
                    <a:pt x="1979" y="338447"/>
                    <a:pt x="0" y="344385"/>
                  </a:cubicBezTo>
                  <a:cubicBezTo>
                    <a:pt x="1979" y="350323"/>
                    <a:pt x="3139" y="356600"/>
                    <a:pt x="5938" y="362198"/>
                  </a:cubicBezTo>
                  <a:cubicBezTo>
                    <a:pt x="13429" y="377181"/>
                    <a:pt x="18642" y="380840"/>
                    <a:pt x="29689" y="391886"/>
                  </a:cubicBezTo>
                  <a:cubicBezTo>
                    <a:pt x="25606" y="412298"/>
                    <a:pt x="23404" y="425755"/>
                    <a:pt x="17813" y="445325"/>
                  </a:cubicBezTo>
                  <a:cubicBezTo>
                    <a:pt x="16094" y="451343"/>
                    <a:pt x="11876" y="463138"/>
                    <a:pt x="11876" y="463138"/>
                  </a:cubicBezTo>
                </a:path>
              </a:pathLst>
            </a:custGeom>
            <a:grpFill/>
            <a:ln w="285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grpSp>
      <p:sp>
        <p:nvSpPr>
          <p:cNvPr id="17" name="TextBox 21"/>
          <p:cNvSpPr txBox="1">
            <a:spLocks noChangeArrowheads="1"/>
          </p:cNvSpPr>
          <p:nvPr/>
        </p:nvSpPr>
        <p:spPr bwMode="auto">
          <a:xfrm>
            <a:off x="1640824" y="3933434"/>
            <a:ext cx="449262" cy="33855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0</a:t>
            </a:r>
            <a:endParaRPr lang="zh-CN" altLang="en-US" sz="1600" b="1" dirty="0">
              <a:latin typeface="楷体" panose="02010609060101010101" pitchFamily="49" charset="-122"/>
              <a:ea typeface="楷体" panose="02010609060101010101" pitchFamily="49" charset="-122"/>
            </a:endParaRPr>
          </a:p>
        </p:txBody>
      </p:sp>
      <p:sp>
        <p:nvSpPr>
          <p:cNvPr id="18" name="TextBox 22"/>
          <p:cNvSpPr txBox="1">
            <a:spLocks noChangeArrowheads="1"/>
          </p:cNvSpPr>
          <p:nvPr/>
        </p:nvSpPr>
        <p:spPr bwMode="auto">
          <a:xfrm>
            <a:off x="1612398" y="2538226"/>
            <a:ext cx="449263" cy="33855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9</a:t>
            </a:r>
            <a:endParaRPr lang="zh-CN" altLang="en-US" sz="1600" b="1" dirty="0">
              <a:latin typeface="楷体" panose="02010609060101010101" pitchFamily="49" charset="-122"/>
              <a:ea typeface="楷体" panose="02010609060101010101" pitchFamily="49" charset="-122"/>
            </a:endParaRPr>
          </a:p>
        </p:txBody>
      </p:sp>
      <p:sp>
        <p:nvSpPr>
          <p:cNvPr id="19" name="TextBox 23"/>
          <p:cNvSpPr txBox="1">
            <a:spLocks noChangeArrowheads="1"/>
          </p:cNvSpPr>
          <p:nvPr/>
        </p:nvSpPr>
        <p:spPr bwMode="auto">
          <a:xfrm>
            <a:off x="1421898" y="2291576"/>
            <a:ext cx="639763" cy="33855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10</a:t>
            </a:r>
            <a:endParaRPr lang="zh-CN" altLang="en-US" sz="1600" b="1" dirty="0">
              <a:latin typeface="楷体" panose="02010609060101010101" pitchFamily="49" charset="-122"/>
              <a:ea typeface="楷体" panose="02010609060101010101" pitchFamily="49" charset="-122"/>
            </a:endParaRPr>
          </a:p>
        </p:txBody>
      </p:sp>
      <p:sp>
        <p:nvSpPr>
          <p:cNvPr id="20" name="TextBox 24"/>
          <p:cNvSpPr txBox="1">
            <a:spLocks noChangeArrowheads="1"/>
          </p:cNvSpPr>
          <p:nvPr/>
        </p:nvSpPr>
        <p:spPr bwMode="auto">
          <a:xfrm>
            <a:off x="1421899" y="2072152"/>
            <a:ext cx="639762" cy="33855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11</a:t>
            </a:r>
            <a:endParaRPr lang="zh-CN" altLang="en-US" sz="1600" b="1" dirty="0">
              <a:latin typeface="楷体" panose="02010609060101010101" pitchFamily="49" charset="-122"/>
              <a:ea typeface="楷体" panose="02010609060101010101" pitchFamily="49" charset="-122"/>
            </a:endParaRPr>
          </a:p>
        </p:txBody>
      </p:sp>
      <p:sp>
        <p:nvSpPr>
          <p:cNvPr id="21" name="TextBox 25"/>
          <p:cNvSpPr txBox="1">
            <a:spLocks noChangeArrowheads="1"/>
          </p:cNvSpPr>
          <p:nvPr/>
        </p:nvSpPr>
        <p:spPr bwMode="auto">
          <a:xfrm>
            <a:off x="1421899" y="1847560"/>
            <a:ext cx="639762" cy="33855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12</a:t>
            </a:r>
            <a:endParaRPr lang="zh-CN" altLang="en-US" sz="1600" b="1" dirty="0">
              <a:latin typeface="楷体" panose="02010609060101010101" pitchFamily="49" charset="-122"/>
              <a:ea typeface="楷体" panose="02010609060101010101" pitchFamily="49" charset="-122"/>
            </a:endParaRPr>
          </a:p>
        </p:txBody>
      </p:sp>
      <p:sp>
        <p:nvSpPr>
          <p:cNvPr id="22" name="TextBox 26"/>
          <p:cNvSpPr txBox="1">
            <a:spLocks noChangeArrowheads="1"/>
          </p:cNvSpPr>
          <p:nvPr/>
        </p:nvSpPr>
        <p:spPr bwMode="auto">
          <a:xfrm>
            <a:off x="1421899" y="1620162"/>
            <a:ext cx="639762" cy="33855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13</a:t>
            </a:r>
            <a:endParaRPr lang="zh-CN" altLang="en-US" sz="1600" b="1" dirty="0">
              <a:latin typeface="楷体" panose="02010609060101010101" pitchFamily="49" charset="-122"/>
              <a:ea typeface="楷体" panose="02010609060101010101" pitchFamily="49" charset="-122"/>
            </a:endParaRPr>
          </a:p>
        </p:txBody>
      </p:sp>
      <p:sp>
        <p:nvSpPr>
          <p:cNvPr id="23" name="TextBox 27"/>
          <p:cNvSpPr txBox="1">
            <a:spLocks noChangeArrowheads="1"/>
          </p:cNvSpPr>
          <p:nvPr/>
        </p:nvSpPr>
        <p:spPr bwMode="auto">
          <a:xfrm>
            <a:off x="1406073" y="1025269"/>
            <a:ext cx="1030212" cy="33855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zh-CN" altLang="en-US" sz="1600" b="1" dirty="0">
                <a:latin typeface="楷体" panose="02010609060101010101" pitchFamily="49" charset="-122"/>
                <a:ea typeface="楷体" panose="02010609060101010101" pitchFamily="49" charset="-122"/>
              </a:rPr>
              <a:t>气温</a:t>
            </a:r>
            <a:r>
              <a:rPr lang="en-US" altLang="zh-CN" sz="1600" b="1" dirty="0">
                <a:latin typeface="楷体" panose="02010609060101010101" pitchFamily="49" charset="-122"/>
                <a:ea typeface="楷体" panose="02010609060101010101" pitchFamily="49" charset="-122"/>
              </a:rPr>
              <a:t>/</a:t>
            </a:r>
            <a:r>
              <a:rPr lang="zh-CN" altLang="en-US" sz="1600" b="1" dirty="0">
                <a:latin typeface="楷体" panose="02010609060101010101" pitchFamily="49" charset="-122"/>
                <a:ea typeface="楷体" panose="02010609060101010101" pitchFamily="49" charset="-122"/>
              </a:rPr>
              <a:t> ℃</a:t>
            </a:r>
          </a:p>
        </p:txBody>
      </p:sp>
      <p:sp>
        <p:nvSpPr>
          <p:cNvPr id="24" name="TextBox 28"/>
          <p:cNvSpPr txBox="1">
            <a:spLocks noChangeArrowheads="1"/>
          </p:cNvSpPr>
          <p:nvPr/>
        </p:nvSpPr>
        <p:spPr bwMode="auto">
          <a:xfrm>
            <a:off x="1626460" y="729972"/>
            <a:ext cx="5473700" cy="40011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000" b="1" dirty="0">
                <a:latin typeface="楷体" panose="02010609060101010101" pitchFamily="49" charset="-122"/>
                <a:ea typeface="楷体" panose="02010609060101010101" pitchFamily="49" charset="-122"/>
              </a:rPr>
              <a:t>甲、乙两城市</a:t>
            </a:r>
            <a:r>
              <a:rPr lang="en-US" altLang="zh-CN" sz="2000" b="1" dirty="0">
                <a:latin typeface="楷体" panose="02010609060101010101" pitchFamily="49" charset="-122"/>
                <a:ea typeface="楷体" panose="02010609060101010101" pitchFamily="49" charset="-122"/>
              </a:rPr>
              <a:t>2012</a:t>
            </a:r>
            <a:r>
              <a:rPr lang="zh-CN" altLang="en-US" sz="2000" b="1" dirty="0">
                <a:latin typeface="楷体" panose="02010609060101010101" pitchFamily="49" charset="-122"/>
                <a:ea typeface="楷体" panose="02010609060101010101" pitchFamily="49" charset="-122"/>
              </a:rPr>
              <a:t>年上半年月平均气温统计图</a:t>
            </a:r>
          </a:p>
        </p:txBody>
      </p:sp>
      <p:sp>
        <p:nvSpPr>
          <p:cNvPr id="26" name="TextBox 29"/>
          <p:cNvSpPr txBox="1">
            <a:spLocks noChangeArrowheads="1"/>
          </p:cNvSpPr>
          <p:nvPr/>
        </p:nvSpPr>
        <p:spPr bwMode="auto">
          <a:xfrm>
            <a:off x="2170742" y="4077976"/>
            <a:ext cx="755650" cy="33855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1</a:t>
            </a:r>
            <a:r>
              <a:rPr lang="zh-CN" altLang="en-US" sz="1600" b="1" dirty="0">
                <a:latin typeface="楷体" panose="02010609060101010101" pitchFamily="49" charset="-122"/>
                <a:ea typeface="楷体" panose="02010609060101010101" pitchFamily="49" charset="-122"/>
              </a:rPr>
              <a:t>月</a:t>
            </a:r>
          </a:p>
        </p:txBody>
      </p:sp>
      <p:sp>
        <p:nvSpPr>
          <p:cNvPr id="27" name="TextBox 30"/>
          <p:cNvSpPr txBox="1">
            <a:spLocks noChangeArrowheads="1"/>
          </p:cNvSpPr>
          <p:nvPr/>
        </p:nvSpPr>
        <p:spPr bwMode="auto">
          <a:xfrm>
            <a:off x="3076493" y="4077976"/>
            <a:ext cx="757237" cy="33855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2</a:t>
            </a:r>
            <a:r>
              <a:rPr lang="zh-CN" altLang="en-US" sz="1600" b="1" dirty="0">
                <a:latin typeface="楷体" panose="02010609060101010101" pitchFamily="49" charset="-122"/>
                <a:ea typeface="楷体" panose="02010609060101010101" pitchFamily="49" charset="-122"/>
              </a:rPr>
              <a:t>月</a:t>
            </a:r>
          </a:p>
        </p:txBody>
      </p:sp>
      <p:sp>
        <p:nvSpPr>
          <p:cNvPr id="28" name="TextBox 31"/>
          <p:cNvSpPr txBox="1">
            <a:spLocks noChangeArrowheads="1"/>
          </p:cNvSpPr>
          <p:nvPr/>
        </p:nvSpPr>
        <p:spPr bwMode="auto">
          <a:xfrm>
            <a:off x="3983831" y="4077976"/>
            <a:ext cx="755650" cy="33855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3</a:t>
            </a:r>
            <a:r>
              <a:rPr lang="zh-CN" altLang="en-US" sz="1600" b="1" dirty="0">
                <a:latin typeface="楷体" panose="02010609060101010101" pitchFamily="49" charset="-122"/>
                <a:ea typeface="楷体" panose="02010609060101010101" pitchFamily="49" charset="-122"/>
              </a:rPr>
              <a:t>月</a:t>
            </a:r>
          </a:p>
        </p:txBody>
      </p:sp>
      <p:sp>
        <p:nvSpPr>
          <p:cNvPr id="29" name="TextBox 32"/>
          <p:cNvSpPr txBox="1">
            <a:spLocks noChangeArrowheads="1"/>
          </p:cNvSpPr>
          <p:nvPr/>
        </p:nvSpPr>
        <p:spPr bwMode="auto">
          <a:xfrm>
            <a:off x="4889582" y="4077976"/>
            <a:ext cx="755650" cy="33855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4</a:t>
            </a:r>
            <a:r>
              <a:rPr lang="zh-CN" altLang="en-US" sz="1600" b="1" dirty="0">
                <a:latin typeface="楷体" panose="02010609060101010101" pitchFamily="49" charset="-122"/>
                <a:ea typeface="楷体" panose="02010609060101010101" pitchFamily="49" charset="-122"/>
              </a:rPr>
              <a:t>月</a:t>
            </a:r>
          </a:p>
        </p:txBody>
      </p:sp>
      <p:sp>
        <p:nvSpPr>
          <p:cNvPr id="30" name="TextBox 33"/>
          <p:cNvSpPr txBox="1">
            <a:spLocks noChangeArrowheads="1"/>
          </p:cNvSpPr>
          <p:nvPr/>
        </p:nvSpPr>
        <p:spPr bwMode="auto">
          <a:xfrm>
            <a:off x="5795333" y="4077976"/>
            <a:ext cx="757237" cy="33855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5</a:t>
            </a:r>
            <a:r>
              <a:rPr lang="zh-CN" altLang="en-US" sz="1600" b="1" dirty="0">
                <a:latin typeface="楷体" panose="02010609060101010101" pitchFamily="49" charset="-122"/>
                <a:ea typeface="楷体" panose="02010609060101010101" pitchFamily="49" charset="-122"/>
              </a:rPr>
              <a:t>月</a:t>
            </a:r>
          </a:p>
        </p:txBody>
      </p:sp>
      <p:sp>
        <p:nvSpPr>
          <p:cNvPr id="32" name="TextBox 34"/>
          <p:cNvSpPr txBox="1">
            <a:spLocks noChangeArrowheads="1"/>
          </p:cNvSpPr>
          <p:nvPr/>
        </p:nvSpPr>
        <p:spPr bwMode="auto">
          <a:xfrm>
            <a:off x="6702672" y="4077976"/>
            <a:ext cx="755650" cy="33855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6</a:t>
            </a:r>
            <a:r>
              <a:rPr lang="zh-CN" altLang="en-US" sz="1600" b="1" dirty="0">
                <a:latin typeface="楷体" panose="02010609060101010101" pitchFamily="49" charset="-122"/>
                <a:ea typeface="楷体" panose="02010609060101010101" pitchFamily="49" charset="-122"/>
              </a:rPr>
              <a:t>月</a:t>
            </a:r>
          </a:p>
        </p:txBody>
      </p:sp>
      <p:sp>
        <p:nvSpPr>
          <p:cNvPr id="33" name="TextBox 35"/>
          <p:cNvSpPr txBox="1">
            <a:spLocks noChangeArrowheads="1"/>
          </p:cNvSpPr>
          <p:nvPr/>
        </p:nvSpPr>
        <p:spPr bwMode="auto">
          <a:xfrm>
            <a:off x="7180361" y="4060814"/>
            <a:ext cx="755650" cy="33855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dirty="0">
                <a:latin typeface="楷体" panose="02010609060101010101" pitchFamily="49" charset="-122"/>
                <a:ea typeface="楷体" panose="02010609060101010101" pitchFamily="49" charset="-122"/>
              </a:rPr>
              <a:t>月份</a:t>
            </a:r>
          </a:p>
        </p:txBody>
      </p:sp>
      <p:sp>
        <p:nvSpPr>
          <p:cNvPr id="34" name="TextBox 40"/>
          <p:cNvSpPr txBox="1">
            <a:spLocks noChangeArrowheads="1"/>
          </p:cNvSpPr>
          <p:nvPr/>
        </p:nvSpPr>
        <p:spPr bwMode="auto">
          <a:xfrm>
            <a:off x="4435429" y="1075933"/>
            <a:ext cx="1474788" cy="33855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dirty="0">
                <a:latin typeface="楷体" panose="02010609060101010101" pitchFamily="49" charset="-122"/>
                <a:ea typeface="楷体" panose="02010609060101010101" pitchFamily="49" charset="-122"/>
              </a:rPr>
              <a:t>甲市</a:t>
            </a:r>
          </a:p>
        </p:txBody>
      </p:sp>
      <p:sp>
        <p:nvSpPr>
          <p:cNvPr id="35" name="TextBox 41"/>
          <p:cNvSpPr txBox="1">
            <a:spLocks noChangeArrowheads="1"/>
          </p:cNvSpPr>
          <p:nvPr/>
        </p:nvSpPr>
        <p:spPr bwMode="auto">
          <a:xfrm>
            <a:off x="5645232" y="1066407"/>
            <a:ext cx="1476375" cy="33855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dirty="0">
                <a:latin typeface="楷体" panose="02010609060101010101" pitchFamily="49" charset="-122"/>
                <a:ea typeface="楷体" panose="02010609060101010101" pitchFamily="49" charset="-122"/>
              </a:rPr>
              <a:t>乙市</a:t>
            </a:r>
          </a:p>
        </p:txBody>
      </p:sp>
      <p:sp>
        <p:nvSpPr>
          <p:cNvPr id="53" name="TextBox 22"/>
          <p:cNvSpPr txBox="1">
            <a:spLocks noChangeArrowheads="1"/>
          </p:cNvSpPr>
          <p:nvPr/>
        </p:nvSpPr>
        <p:spPr bwMode="auto">
          <a:xfrm>
            <a:off x="1612398" y="2757650"/>
            <a:ext cx="449263" cy="33855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8</a:t>
            </a:r>
            <a:endParaRPr lang="zh-CN" altLang="en-US" sz="1600" b="1" dirty="0">
              <a:latin typeface="楷体" panose="02010609060101010101" pitchFamily="49" charset="-122"/>
              <a:ea typeface="楷体" panose="02010609060101010101" pitchFamily="49" charset="-122"/>
            </a:endParaRPr>
          </a:p>
        </p:txBody>
      </p:sp>
      <p:sp>
        <p:nvSpPr>
          <p:cNvPr id="54" name="TextBox 22"/>
          <p:cNvSpPr txBox="1">
            <a:spLocks noChangeArrowheads="1"/>
          </p:cNvSpPr>
          <p:nvPr/>
        </p:nvSpPr>
        <p:spPr bwMode="auto">
          <a:xfrm>
            <a:off x="1612398" y="2995855"/>
            <a:ext cx="449263" cy="33855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7</a:t>
            </a:r>
            <a:endParaRPr lang="zh-CN" altLang="en-US" sz="1600" b="1" dirty="0">
              <a:latin typeface="楷体" panose="02010609060101010101" pitchFamily="49" charset="-122"/>
              <a:ea typeface="楷体" panose="02010609060101010101" pitchFamily="49" charset="-122"/>
            </a:endParaRPr>
          </a:p>
        </p:txBody>
      </p:sp>
      <p:sp>
        <p:nvSpPr>
          <p:cNvPr id="55" name="TextBox 22"/>
          <p:cNvSpPr txBox="1">
            <a:spLocks noChangeArrowheads="1"/>
          </p:cNvSpPr>
          <p:nvPr/>
        </p:nvSpPr>
        <p:spPr bwMode="auto">
          <a:xfrm>
            <a:off x="1612398" y="3213203"/>
            <a:ext cx="449263" cy="338554"/>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6</a:t>
            </a:r>
            <a:endParaRPr lang="zh-CN" altLang="en-US" sz="1600" b="1" dirty="0">
              <a:latin typeface="楷体" panose="02010609060101010101" pitchFamily="49" charset="-122"/>
              <a:ea typeface="楷体" panose="02010609060101010101" pitchFamily="49" charset="-122"/>
            </a:endParaRPr>
          </a:p>
        </p:txBody>
      </p:sp>
      <p:sp>
        <p:nvSpPr>
          <p:cNvPr id="56" name="椭圆 55"/>
          <p:cNvSpPr/>
          <p:nvPr/>
        </p:nvSpPr>
        <p:spPr>
          <a:xfrm>
            <a:off x="2455518" y="3121240"/>
            <a:ext cx="110812" cy="11081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58" name="矩形 57"/>
          <p:cNvSpPr/>
          <p:nvPr/>
        </p:nvSpPr>
        <p:spPr>
          <a:xfrm>
            <a:off x="2367892" y="2787642"/>
            <a:ext cx="286063" cy="451406"/>
          </a:xfrm>
          <a:prstGeom prst="rect">
            <a:avLst/>
          </a:prstGeom>
          <a:noFill/>
        </p:spPr>
        <p:txBody>
          <a:bodyPr wrap="square">
            <a:spAutoFit/>
          </a:bodyPr>
          <a:lstStyle/>
          <a:p>
            <a:pPr>
              <a:lnSpc>
                <a:spcPts val="2800"/>
              </a:lnSpc>
            </a:pPr>
            <a:r>
              <a:rPr lang="en-US" altLang="zh-CN" sz="16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7</a:t>
            </a:r>
          </a:p>
        </p:txBody>
      </p:sp>
      <p:sp>
        <p:nvSpPr>
          <p:cNvPr id="60" name="椭圆 59"/>
          <p:cNvSpPr/>
          <p:nvPr/>
        </p:nvSpPr>
        <p:spPr>
          <a:xfrm>
            <a:off x="3360412" y="2890828"/>
            <a:ext cx="110812" cy="11081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61" name="矩形 60"/>
          <p:cNvSpPr/>
          <p:nvPr/>
        </p:nvSpPr>
        <p:spPr>
          <a:xfrm flipH="1">
            <a:off x="3295334" y="2542394"/>
            <a:ext cx="130156" cy="451406"/>
          </a:xfrm>
          <a:prstGeom prst="rect">
            <a:avLst/>
          </a:prstGeom>
          <a:noFill/>
        </p:spPr>
        <p:txBody>
          <a:bodyPr wrap="square">
            <a:spAutoFit/>
          </a:bodyPr>
          <a:lstStyle/>
          <a:p>
            <a:pPr>
              <a:lnSpc>
                <a:spcPts val="2800"/>
              </a:lnSpc>
            </a:pPr>
            <a:r>
              <a:rPr lang="en-US" altLang="zh-CN" sz="16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8</a:t>
            </a:r>
          </a:p>
        </p:txBody>
      </p:sp>
      <p:sp>
        <p:nvSpPr>
          <p:cNvPr id="62" name="椭圆 61"/>
          <p:cNvSpPr/>
          <p:nvPr/>
        </p:nvSpPr>
        <p:spPr>
          <a:xfrm>
            <a:off x="4276016" y="2229581"/>
            <a:ext cx="110812" cy="11081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63" name="矩形 62"/>
          <p:cNvSpPr/>
          <p:nvPr/>
        </p:nvSpPr>
        <p:spPr>
          <a:xfrm flipH="1">
            <a:off x="4147163" y="1855030"/>
            <a:ext cx="449262" cy="451406"/>
          </a:xfrm>
          <a:prstGeom prst="rect">
            <a:avLst/>
          </a:prstGeom>
          <a:noFill/>
        </p:spPr>
        <p:txBody>
          <a:bodyPr wrap="square">
            <a:spAutoFit/>
          </a:bodyPr>
          <a:lstStyle/>
          <a:p>
            <a:pPr>
              <a:lnSpc>
                <a:spcPts val="2800"/>
              </a:lnSpc>
            </a:pPr>
            <a:r>
              <a:rPr lang="en-US" altLang="zh-CN" sz="16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11</a:t>
            </a:r>
          </a:p>
        </p:txBody>
      </p:sp>
      <p:sp>
        <p:nvSpPr>
          <p:cNvPr id="64" name="椭圆 63"/>
          <p:cNvSpPr/>
          <p:nvPr/>
        </p:nvSpPr>
        <p:spPr>
          <a:xfrm>
            <a:off x="5156595" y="1770165"/>
            <a:ext cx="110812" cy="11081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65" name="矩形 64"/>
          <p:cNvSpPr/>
          <p:nvPr/>
        </p:nvSpPr>
        <p:spPr>
          <a:xfrm flipH="1">
            <a:off x="5042776" y="1464788"/>
            <a:ext cx="449262" cy="451406"/>
          </a:xfrm>
          <a:prstGeom prst="rect">
            <a:avLst/>
          </a:prstGeom>
          <a:noFill/>
        </p:spPr>
        <p:txBody>
          <a:bodyPr wrap="square">
            <a:spAutoFit/>
          </a:bodyPr>
          <a:lstStyle/>
          <a:p>
            <a:pPr>
              <a:lnSpc>
                <a:spcPts val="2800"/>
              </a:lnSpc>
            </a:pPr>
            <a:r>
              <a:rPr lang="en-US" altLang="zh-CN" sz="16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13</a:t>
            </a:r>
          </a:p>
        </p:txBody>
      </p:sp>
      <p:sp>
        <p:nvSpPr>
          <p:cNvPr id="66" name="椭圆 65"/>
          <p:cNvSpPr/>
          <p:nvPr/>
        </p:nvSpPr>
        <p:spPr>
          <a:xfrm>
            <a:off x="6063139" y="2452106"/>
            <a:ext cx="110812" cy="11081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67" name="矩形 66"/>
          <p:cNvSpPr/>
          <p:nvPr/>
        </p:nvSpPr>
        <p:spPr>
          <a:xfrm flipH="1">
            <a:off x="5949320" y="2120452"/>
            <a:ext cx="449262" cy="451406"/>
          </a:xfrm>
          <a:prstGeom prst="rect">
            <a:avLst/>
          </a:prstGeom>
          <a:noFill/>
        </p:spPr>
        <p:txBody>
          <a:bodyPr wrap="square">
            <a:spAutoFit/>
          </a:bodyPr>
          <a:lstStyle/>
          <a:p>
            <a:pPr>
              <a:lnSpc>
                <a:spcPts val="2800"/>
              </a:lnSpc>
            </a:pPr>
            <a:r>
              <a:rPr lang="en-US" altLang="zh-CN" sz="16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10</a:t>
            </a:r>
          </a:p>
        </p:txBody>
      </p:sp>
      <p:sp>
        <p:nvSpPr>
          <p:cNvPr id="68" name="椭圆 67"/>
          <p:cNvSpPr/>
          <p:nvPr/>
        </p:nvSpPr>
        <p:spPr>
          <a:xfrm>
            <a:off x="6969685" y="2683924"/>
            <a:ext cx="110812" cy="11081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69" name="矩形 68"/>
          <p:cNvSpPr/>
          <p:nvPr/>
        </p:nvSpPr>
        <p:spPr>
          <a:xfrm flipH="1">
            <a:off x="6852369" y="2350055"/>
            <a:ext cx="449262" cy="451406"/>
          </a:xfrm>
          <a:prstGeom prst="rect">
            <a:avLst/>
          </a:prstGeom>
          <a:noFill/>
        </p:spPr>
        <p:txBody>
          <a:bodyPr wrap="square">
            <a:spAutoFit/>
          </a:bodyPr>
          <a:lstStyle/>
          <a:p>
            <a:pPr>
              <a:lnSpc>
                <a:spcPts val="2800"/>
              </a:lnSpc>
            </a:pPr>
            <a:r>
              <a:rPr lang="en-US" altLang="zh-CN" sz="16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9</a:t>
            </a:r>
          </a:p>
        </p:txBody>
      </p:sp>
      <p:cxnSp>
        <p:nvCxnSpPr>
          <p:cNvPr id="4" name="直接连接符 3"/>
          <p:cNvCxnSpPr/>
          <p:nvPr/>
        </p:nvCxnSpPr>
        <p:spPr>
          <a:xfrm flipV="1">
            <a:off x="2501900" y="2931795"/>
            <a:ext cx="918210" cy="26479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3420110" y="2283460"/>
            <a:ext cx="863600" cy="64833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4283710" y="1851660"/>
            <a:ext cx="936625" cy="4318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5220335" y="1851660"/>
            <a:ext cx="935990" cy="6477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a:endCxn id="68" idx="2"/>
          </p:cNvCxnSpPr>
          <p:nvPr/>
        </p:nvCxnSpPr>
        <p:spPr>
          <a:xfrm>
            <a:off x="6114393" y="2486881"/>
            <a:ext cx="855292" cy="25244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4329365" y="1235215"/>
            <a:ext cx="59348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83" name="椭圆 82"/>
          <p:cNvSpPr/>
          <p:nvPr/>
        </p:nvSpPr>
        <p:spPr>
          <a:xfrm>
            <a:off x="2446698" y="2466940"/>
            <a:ext cx="110812" cy="11081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84" name="矩形 83"/>
          <p:cNvSpPr/>
          <p:nvPr/>
        </p:nvSpPr>
        <p:spPr>
          <a:xfrm flipH="1">
            <a:off x="2310300" y="2151924"/>
            <a:ext cx="449262" cy="451406"/>
          </a:xfrm>
          <a:prstGeom prst="rect">
            <a:avLst/>
          </a:prstGeom>
          <a:noFill/>
        </p:spPr>
        <p:txBody>
          <a:bodyPr wrap="square">
            <a:spAutoFit/>
          </a:bodyPr>
          <a:lstStyle/>
          <a:p>
            <a:pPr>
              <a:lnSpc>
                <a:spcPts val="2800"/>
              </a:lnSpc>
            </a:pPr>
            <a:r>
              <a:rPr lang="en-US" altLang="zh-CN" sz="16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10</a:t>
            </a:r>
          </a:p>
        </p:txBody>
      </p:sp>
      <p:sp>
        <p:nvSpPr>
          <p:cNvPr id="85" name="椭圆 84"/>
          <p:cNvSpPr/>
          <p:nvPr/>
        </p:nvSpPr>
        <p:spPr>
          <a:xfrm>
            <a:off x="4263655" y="3368557"/>
            <a:ext cx="110812" cy="11081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86" name="矩形 85"/>
          <p:cNvSpPr/>
          <p:nvPr/>
        </p:nvSpPr>
        <p:spPr>
          <a:xfrm flipH="1">
            <a:off x="4176844" y="3033921"/>
            <a:ext cx="449262" cy="451406"/>
          </a:xfrm>
          <a:prstGeom prst="rect">
            <a:avLst/>
          </a:prstGeom>
          <a:noFill/>
        </p:spPr>
        <p:txBody>
          <a:bodyPr wrap="square">
            <a:spAutoFit/>
          </a:bodyPr>
          <a:lstStyle/>
          <a:p>
            <a:pPr>
              <a:lnSpc>
                <a:spcPts val="2800"/>
              </a:lnSpc>
            </a:pPr>
            <a:r>
              <a:rPr lang="en-US" altLang="zh-CN" sz="16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6</a:t>
            </a:r>
          </a:p>
        </p:txBody>
      </p:sp>
      <p:sp>
        <p:nvSpPr>
          <p:cNvPr id="87" name="椭圆 86"/>
          <p:cNvSpPr/>
          <p:nvPr/>
        </p:nvSpPr>
        <p:spPr>
          <a:xfrm>
            <a:off x="5156595" y="2676830"/>
            <a:ext cx="110812" cy="11081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88" name="矩形 87"/>
          <p:cNvSpPr/>
          <p:nvPr/>
        </p:nvSpPr>
        <p:spPr>
          <a:xfrm flipH="1">
            <a:off x="5063700" y="2350673"/>
            <a:ext cx="449262" cy="451406"/>
          </a:xfrm>
          <a:prstGeom prst="rect">
            <a:avLst/>
          </a:prstGeom>
          <a:noFill/>
        </p:spPr>
        <p:txBody>
          <a:bodyPr wrap="square">
            <a:spAutoFit/>
          </a:bodyPr>
          <a:lstStyle/>
          <a:p>
            <a:pPr>
              <a:lnSpc>
                <a:spcPts val="2800"/>
              </a:lnSpc>
            </a:pPr>
            <a:r>
              <a:rPr lang="en-US" altLang="zh-CN" sz="16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9</a:t>
            </a:r>
          </a:p>
        </p:txBody>
      </p:sp>
      <p:sp>
        <p:nvSpPr>
          <p:cNvPr id="89" name="椭圆 88"/>
          <p:cNvSpPr/>
          <p:nvPr/>
        </p:nvSpPr>
        <p:spPr>
          <a:xfrm>
            <a:off x="6969685" y="2006996"/>
            <a:ext cx="110812" cy="11081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90" name="矩形 89"/>
          <p:cNvSpPr/>
          <p:nvPr/>
        </p:nvSpPr>
        <p:spPr>
          <a:xfrm flipH="1">
            <a:off x="6822824" y="1669634"/>
            <a:ext cx="449262" cy="451406"/>
          </a:xfrm>
          <a:prstGeom prst="rect">
            <a:avLst/>
          </a:prstGeom>
          <a:noFill/>
        </p:spPr>
        <p:txBody>
          <a:bodyPr wrap="square">
            <a:spAutoFit/>
          </a:bodyPr>
          <a:lstStyle/>
          <a:p>
            <a:pPr>
              <a:lnSpc>
                <a:spcPts val="2800"/>
              </a:lnSpc>
            </a:pPr>
            <a:r>
              <a:rPr lang="en-US" altLang="zh-CN" sz="16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12</a:t>
            </a:r>
          </a:p>
        </p:txBody>
      </p:sp>
      <p:cxnSp>
        <p:nvCxnSpPr>
          <p:cNvPr id="91" name="直接连接符 90"/>
          <p:cNvCxnSpPr>
            <a:endCxn id="60" idx="5"/>
          </p:cNvCxnSpPr>
          <p:nvPr/>
        </p:nvCxnSpPr>
        <p:spPr>
          <a:xfrm>
            <a:off x="2497268" y="2529945"/>
            <a:ext cx="957728" cy="45546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3443605" y="2980690"/>
            <a:ext cx="840105" cy="4546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V="1">
            <a:off x="4283710" y="2715260"/>
            <a:ext cx="936625" cy="72009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a:endCxn id="66" idx="6"/>
          </p:cNvCxnSpPr>
          <p:nvPr/>
        </p:nvCxnSpPr>
        <p:spPr>
          <a:xfrm flipV="1">
            <a:off x="5220335" y="2507615"/>
            <a:ext cx="953770" cy="20764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a:endCxn id="90" idx="2"/>
          </p:cNvCxnSpPr>
          <p:nvPr/>
        </p:nvCxnSpPr>
        <p:spPr>
          <a:xfrm flipV="1">
            <a:off x="6157107" y="2121040"/>
            <a:ext cx="890348" cy="38978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a:off x="5512962" y="1246167"/>
            <a:ext cx="59348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8" name="圆角矩形标注 18"/>
          <p:cNvSpPr/>
          <p:nvPr/>
        </p:nvSpPr>
        <p:spPr>
          <a:xfrm>
            <a:off x="467544" y="2348585"/>
            <a:ext cx="1293790" cy="641516"/>
          </a:xfrm>
          <a:prstGeom prst="wedgeRoundRectCallout">
            <a:avLst>
              <a:gd name="adj1" fmla="val 173874"/>
              <a:gd name="adj2" fmla="val 46987"/>
              <a:gd name="adj3" fmla="val 16667"/>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zh-CN" altLang="en-US" sz="1800" b="1" dirty="0">
                <a:solidFill>
                  <a:schemeClr val="tx1"/>
                </a:solidFill>
                <a:latin typeface="楷体" panose="02010609060101010101" pitchFamily="49" charset="-122"/>
                <a:ea typeface="楷体" panose="02010609060101010101" pitchFamily="49" charset="-122"/>
              </a:rPr>
              <a:t>相同数据用同一点。</a:t>
            </a:r>
          </a:p>
        </p:txBody>
      </p:sp>
      <p:sp>
        <p:nvSpPr>
          <p:cNvPr id="120" name="圆角矩形标注 18"/>
          <p:cNvSpPr/>
          <p:nvPr/>
        </p:nvSpPr>
        <p:spPr>
          <a:xfrm>
            <a:off x="6969685" y="627534"/>
            <a:ext cx="1674576" cy="703630"/>
          </a:xfrm>
          <a:prstGeom prst="wedgeRoundRectCallout">
            <a:avLst>
              <a:gd name="adj1" fmla="val -62407"/>
              <a:gd name="adj2" fmla="val 35750"/>
              <a:gd name="adj3" fmla="val 16667"/>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800" b="1" dirty="0">
                <a:solidFill>
                  <a:schemeClr val="tx1"/>
                </a:solidFill>
                <a:latin typeface="楷体" panose="02010609060101010101" pitchFamily="49" charset="-122"/>
                <a:ea typeface="楷体" panose="02010609060101010101" pitchFamily="49" charset="-122"/>
              </a:rPr>
              <a:t>红色表示甲市，黑色表示乙市。</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56"/>
                                        </p:tgtEl>
                                        <p:attrNameLst>
                                          <p:attrName>style.visibility</p:attrName>
                                        </p:attrNameLst>
                                      </p:cBhvr>
                                      <p:to>
                                        <p:strVal val="visible"/>
                                      </p:to>
                                    </p:set>
                                  </p:childTnLst>
                                </p:cTn>
                              </p:par>
                            </p:childTnLst>
                          </p:cTn>
                        </p:par>
                        <p:par>
                          <p:cTn id="7" fill="hold">
                            <p:stCondLst>
                              <p:cond delay="0"/>
                            </p:stCondLst>
                            <p:childTnLst>
                              <p:par>
                                <p:cTn id="8" presetID="22" presetClass="entr" presetSubtype="8" fill="hold" grpId="0" nodeType="after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wipe(left)">
                                      <p:cBhvr>
                                        <p:cTn id="10" dur="500"/>
                                        <p:tgtEl>
                                          <p:spTgt spid="58"/>
                                        </p:tgtEl>
                                      </p:cBhvr>
                                    </p:animEffect>
                                  </p:childTnLst>
                                </p:cTn>
                              </p:par>
                            </p:childTnLst>
                          </p:cTn>
                        </p:par>
                        <p:par>
                          <p:cTn id="11" fill="hold">
                            <p:stCondLst>
                              <p:cond delay="500"/>
                            </p:stCondLst>
                            <p:childTnLst>
                              <p:par>
                                <p:cTn id="12" presetID="1" presetClass="entr" presetSubtype="0" fill="hold" grpId="0" nodeType="afterEffect" nodePh="1">
                                  <p:stCondLst>
                                    <p:cond delay="0"/>
                                  </p:stCondLst>
                                  <p:endCondLst>
                                    <p:cond evt="begin" delay="0">
                                      <p:tn val="12"/>
                                    </p:cond>
                                  </p:endCondLst>
                                  <p:childTnLst>
                                    <p:set>
                                      <p:cBhvr>
                                        <p:cTn id="13" dur="1" fill="hold">
                                          <p:stCondLst>
                                            <p:cond delay="0"/>
                                          </p:stCondLst>
                                        </p:cTn>
                                        <p:tgtEl>
                                          <p:spTgt spid="60"/>
                                        </p:tgtEl>
                                        <p:attrNameLst>
                                          <p:attrName>style.visibility</p:attrName>
                                        </p:attrNameLst>
                                      </p:cBhvr>
                                      <p:to>
                                        <p:strVal val="visible"/>
                                      </p:to>
                                    </p:se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61"/>
                                        </p:tgtEl>
                                        <p:attrNameLst>
                                          <p:attrName>style.visibility</p:attrName>
                                        </p:attrNameLst>
                                      </p:cBhvr>
                                      <p:to>
                                        <p:strVal val="visible"/>
                                      </p:to>
                                    </p:set>
                                    <p:animEffect transition="in" filter="wipe(left)">
                                      <p:cBhvr>
                                        <p:cTn id="17" dur="500"/>
                                        <p:tgtEl>
                                          <p:spTgt spid="61"/>
                                        </p:tgtEl>
                                      </p:cBhvr>
                                    </p:animEffect>
                                  </p:childTnLst>
                                </p:cTn>
                              </p:par>
                            </p:childTnLst>
                          </p:cTn>
                        </p:par>
                        <p:par>
                          <p:cTn id="18" fill="hold">
                            <p:stCondLst>
                              <p:cond delay="1000"/>
                            </p:stCondLst>
                            <p:childTnLst>
                              <p:par>
                                <p:cTn id="19" presetID="1" presetClass="entr" presetSubtype="0" fill="hold" grpId="0" nodeType="afterEffect" nodePh="1">
                                  <p:stCondLst>
                                    <p:cond delay="0"/>
                                  </p:stCondLst>
                                  <p:endCondLst>
                                    <p:cond evt="begin" delay="0">
                                      <p:tn val="19"/>
                                    </p:cond>
                                  </p:endCondLst>
                                  <p:childTnLst>
                                    <p:set>
                                      <p:cBhvr>
                                        <p:cTn id="20" dur="1" fill="hold">
                                          <p:stCondLst>
                                            <p:cond delay="0"/>
                                          </p:stCondLst>
                                        </p:cTn>
                                        <p:tgtEl>
                                          <p:spTgt spid="62"/>
                                        </p:tgtEl>
                                        <p:attrNameLst>
                                          <p:attrName>style.visibility</p:attrName>
                                        </p:attrNameLst>
                                      </p:cBhvr>
                                      <p:to>
                                        <p:strVal val="visible"/>
                                      </p:to>
                                    </p:se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wipe(left)">
                                      <p:cBhvr>
                                        <p:cTn id="24" dur="500"/>
                                        <p:tgtEl>
                                          <p:spTgt spid="63"/>
                                        </p:tgtEl>
                                      </p:cBhvr>
                                    </p:animEffect>
                                  </p:childTnLst>
                                </p:cTn>
                              </p:par>
                            </p:childTnLst>
                          </p:cTn>
                        </p:par>
                        <p:par>
                          <p:cTn id="25" fill="hold">
                            <p:stCondLst>
                              <p:cond delay="1500"/>
                            </p:stCondLst>
                            <p:childTnLst>
                              <p:par>
                                <p:cTn id="26" presetID="1" presetClass="entr" presetSubtype="0" fill="hold" grpId="0" nodeType="afterEffect" nodePh="1">
                                  <p:stCondLst>
                                    <p:cond delay="0"/>
                                  </p:stCondLst>
                                  <p:endCondLst>
                                    <p:cond evt="begin" delay="0">
                                      <p:tn val="26"/>
                                    </p:cond>
                                  </p:endCondLst>
                                  <p:childTnLst>
                                    <p:set>
                                      <p:cBhvr>
                                        <p:cTn id="27" dur="1" fill="hold">
                                          <p:stCondLst>
                                            <p:cond delay="0"/>
                                          </p:stCondLst>
                                        </p:cTn>
                                        <p:tgtEl>
                                          <p:spTgt spid="64"/>
                                        </p:tgtEl>
                                        <p:attrNameLst>
                                          <p:attrName>style.visibility</p:attrName>
                                        </p:attrNameLst>
                                      </p:cBhvr>
                                      <p:to>
                                        <p:strVal val="visible"/>
                                      </p:to>
                                    </p:se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left)">
                                      <p:cBhvr>
                                        <p:cTn id="31" dur="500"/>
                                        <p:tgtEl>
                                          <p:spTgt spid="65"/>
                                        </p:tgtEl>
                                      </p:cBhvr>
                                    </p:animEffect>
                                  </p:childTnLst>
                                </p:cTn>
                              </p:par>
                            </p:childTnLst>
                          </p:cTn>
                        </p:par>
                        <p:par>
                          <p:cTn id="32" fill="hold">
                            <p:stCondLst>
                              <p:cond delay="2000"/>
                            </p:stCondLst>
                            <p:childTnLst>
                              <p:par>
                                <p:cTn id="33" presetID="1" presetClass="entr" presetSubtype="0" fill="hold" grpId="0" nodeType="afterEffect" nodePh="1">
                                  <p:stCondLst>
                                    <p:cond delay="0"/>
                                  </p:stCondLst>
                                  <p:endCondLst>
                                    <p:cond evt="begin" delay="0">
                                      <p:tn val="33"/>
                                    </p:cond>
                                  </p:endCondLst>
                                  <p:childTnLst>
                                    <p:set>
                                      <p:cBhvr>
                                        <p:cTn id="34" dur="1" fill="hold">
                                          <p:stCondLst>
                                            <p:cond delay="0"/>
                                          </p:stCondLst>
                                        </p:cTn>
                                        <p:tgtEl>
                                          <p:spTgt spid="66"/>
                                        </p:tgtEl>
                                        <p:attrNameLst>
                                          <p:attrName>style.visibility</p:attrName>
                                        </p:attrNameLst>
                                      </p:cBhvr>
                                      <p:to>
                                        <p:strVal val="visible"/>
                                      </p:to>
                                    </p:se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wipe(left)">
                                      <p:cBhvr>
                                        <p:cTn id="38" dur="500"/>
                                        <p:tgtEl>
                                          <p:spTgt spid="67"/>
                                        </p:tgtEl>
                                      </p:cBhvr>
                                    </p:animEffect>
                                  </p:childTnLst>
                                </p:cTn>
                              </p:par>
                            </p:childTnLst>
                          </p:cTn>
                        </p:par>
                        <p:par>
                          <p:cTn id="39" fill="hold">
                            <p:stCondLst>
                              <p:cond delay="2500"/>
                            </p:stCondLst>
                            <p:childTnLst>
                              <p:par>
                                <p:cTn id="40" presetID="1" presetClass="entr" presetSubtype="0" fill="hold" grpId="0" nodeType="afterEffect" nodePh="1">
                                  <p:stCondLst>
                                    <p:cond delay="0"/>
                                  </p:stCondLst>
                                  <p:endCondLst>
                                    <p:cond evt="begin" delay="0">
                                      <p:tn val="40"/>
                                    </p:cond>
                                  </p:endCondLst>
                                  <p:childTnLst>
                                    <p:set>
                                      <p:cBhvr>
                                        <p:cTn id="41" dur="1" fill="hold">
                                          <p:stCondLst>
                                            <p:cond delay="0"/>
                                          </p:stCondLst>
                                        </p:cTn>
                                        <p:tgtEl>
                                          <p:spTgt spid="68"/>
                                        </p:tgtEl>
                                        <p:attrNameLst>
                                          <p:attrName>style.visibility</p:attrName>
                                        </p:attrNameLst>
                                      </p:cBhvr>
                                      <p:to>
                                        <p:strVal val="visible"/>
                                      </p:to>
                                    </p:se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69"/>
                                        </p:tgtEl>
                                        <p:attrNameLst>
                                          <p:attrName>style.visibility</p:attrName>
                                        </p:attrNameLst>
                                      </p:cBhvr>
                                      <p:to>
                                        <p:strVal val="visible"/>
                                      </p:to>
                                    </p:set>
                                    <p:animEffect transition="in" filter="wipe(left)">
                                      <p:cBhvr>
                                        <p:cTn id="45" dur="500"/>
                                        <p:tgtEl>
                                          <p:spTgt spid="69"/>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wipe(left)">
                                      <p:cBhvr>
                                        <p:cTn id="50" dur="500"/>
                                        <p:tgtEl>
                                          <p:spTgt spid="4"/>
                                        </p:tgtEl>
                                      </p:cBhvr>
                                    </p:animEffect>
                                  </p:childTnLst>
                                </p:cTn>
                              </p:par>
                            </p:childTnLst>
                          </p:cTn>
                        </p:par>
                        <p:par>
                          <p:cTn id="51" fill="hold">
                            <p:stCondLst>
                              <p:cond delay="500"/>
                            </p:stCondLst>
                            <p:childTnLst>
                              <p:par>
                                <p:cTn id="52" presetID="22" presetClass="entr" presetSubtype="8" fill="hold" nodeType="afterEffect">
                                  <p:stCondLst>
                                    <p:cond delay="0"/>
                                  </p:stCondLst>
                                  <p:childTnLst>
                                    <p:set>
                                      <p:cBhvr>
                                        <p:cTn id="53" dur="1" fill="hold">
                                          <p:stCondLst>
                                            <p:cond delay="0"/>
                                          </p:stCondLst>
                                        </p:cTn>
                                        <p:tgtEl>
                                          <p:spTgt spid="70"/>
                                        </p:tgtEl>
                                        <p:attrNameLst>
                                          <p:attrName>style.visibility</p:attrName>
                                        </p:attrNameLst>
                                      </p:cBhvr>
                                      <p:to>
                                        <p:strVal val="visible"/>
                                      </p:to>
                                    </p:set>
                                    <p:animEffect transition="in" filter="wipe(left)">
                                      <p:cBhvr>
                                        <p:cTn id="54" dur="500"/>
                                        <p:tgtEl>
                                          <p:spTgt spid="70"/>
                                        </p:tgtEl>
                                      </p:cBhvr>
                                    </p:animEffect>
                                  </p:childTnLst>
                                </p:cTn>
                              </p:par>
                            </p:childTnLst>
                          </p:cTn>
                        </p:par>
                        <p:par>
                          <p:cTn id="55" fill="hold">
                            <p:stCondLst>
                              <p:cond delay="1000"/>
                            </p:stCondLst>
                            <p:childTnLst>
                              <p:par>
                                <p:cTn id="56" presetID="22" presetClass="entr" presetSubtype="8" fill="hold" nodeType="afterEffect">
                                  <p:stCondLst>
                                    <p:cond delay="0"/>
                                  </p:stCondLst>
                                  <p:childTnLst>
                                    <p:set>
                                      <p:cBhvr>
                                        <p:cTn id="57" dur="1" fill="hold">
                                          <p:stCondLst>
                                            <p:cond delay="0"/>
                                          </p:stCondLst>
                                        </p:cTn>
                                        <p:tgtEl>
                                          <p:spTgt spid="71"/>
                                        </p:tgtEl>
                                        <p:attrNameLst>
                                          <p:attrName>style.visibility</p:attrName>
                                        </p:attrNameLst>
                                      </p:cBhvr>
                                      <p:to>
                                        <p:strVal val="visible"/>
                                      </p:to>
                                    </p:set>
                                    <p:animEffect transition="in" filter="wipe(left)">
                                      <p:cBhvr>
                                        <p:cTn id="58" dur="500"/>
                                        <p:tgtEl>
                                          <p:spTgt spid="71"/>
                                        </p:tgtEl>
                                      </p:cBhvr>
                                    </p:animEffect>
                                  </p:childTnLst>
                                </p:cTn>
                              </p:par>
                            </p:childTnLst>
                          </p:cTn>
                        </p:par>
                        <p:par>
                          <p:cTn id="59" fill="hold">
                            <p:stCondLst>
                              <p:cond delay="1500"/>
                            </p:stCondLst>
                            <p:childTnLst>
                              <p:par>
                                <p:cTn id="60" presetID="22" presetClass="entr" presetSubtype="8" fill="hold" nodeType="after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wipe(left)">
                                      <p:cBhvr>
                                        <p:cTn id="62" dur="500"/>
                                        <p:tgtEl>
                                          <p:spTgt spid="74"/>
                                        </p:tgtEl>
                                      </p:cBhvr>
                                    </p:animEffect>
                                  </p:childTnLst>
                                </p:cTn>
                              </p:par>
                            </p:childTnLst>
                          </p:cTn>
                        </p:par>
                        <p:par>
                          <p:cTn id="63" fill="hold">
                            <p:stCondLst>
                              <p:cond delay="2000"/>
                            </p:stCondLst>
                            <p:childTnLst>
                              <p:par>
                                <p:cTn id="64" presetID="22" presetClass="entr" presetSubtype="8" fill="hold" nodeType="afterEffect">
                                  <p:stCondLst>
                                    <p:cond delay="0"/>
                                  </p:stCondLst>
                                  <p:childTnLst>
                                    <p:set>
                                      <p:cBhvr>
                                        <p:cTn id="65" dur="1" fill="hold">
                                          <p:stCondLst>
                                            <p:cond delay="0"/>
                                          </p:stCondLst>
                                        </p:cTn>
                                        <p:tgtEl>
                                          <p:spTgt spid="78"/>
                                        </p:tgtEl>
                                        <p:attrNameLst>
                                          <p:attrName>style.visibility</p:attrName>
                                        </p:attrNameLst>
                                      </p:cBhvr>
                                      <p:to>
                                        <p:strVal val="visible"/>
                                      </p:to>
                                    </p:set>
                                    <p:animEffect transition="in" filter="wipe(left)">
                                      <p:cBhvr>
                                        <p:cTn id="66" dur="500"/>
                                        <p:tgtEl>
                                          <p:spTgt spid="78"/>
                                        </p:tgtEl>
                                      </p:cBhvr>
                                    </p:animEffec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81"/>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nodePh="1">
                                  <p:stCondLst>
                                    <p:cond delay="0"/>
                                  </p:stCondLst>
                                  <p:endCondLst>
                                    <p:cond evt="begin" delay="0">
                                      <p:tn val="75"/>
                                    </p:cond>
                                  </p:endCondLst>
                                  <p:childTnLst>
                                    <p:set>
                                      <p:cBhvr>
                                        <p:cTn id="76" dur="1" fill="hold">
                                          <p:stCondLst>
                                            <p:cond delay="0"/>
                                          </p:stCondLst>
                                        </p:cTn>
                                        <p:tgtEl>
                                          <p:spTgt spid="83"/>
                                        </p:tgtEl>
                                        <p:attrNameLst>
                                          <p:attrName>style.visibility</p:attrName>
                                        </p:attrNameLst>
                                      </p:cBhvr>
                                      <p:to>
                                        <p:strVal val="visible"/>
                                      </p:to>
                                    </p:set>
                                  </p:childTnLst>
                                </p:cTn>
                              </p:par>
                            </p:childTnLst>
                          </p:cTn>
                        </p:par>
                        <p:par>
                          <p:cTn id="77" fill="hold">
                            <p:stCondLst>
                              <p:cond delay="0"/>
                            </p:stCondLst>
                            <p:childTnLst>
                              <p:par>
                                <p:cTn id="78" presetID="22" presetClass="entr" presetSubtype="8" fill="hold" grpId="0" nodeType="afterEffect">
                                  <p:stCondLst>
                                    <p:cond delay="0"/>
                                  </p:stCondLst>
                                  <p:childTnLst>
                                    <p:set>
                                      <p:cBhvr>
                                        <p:cTn id="79" dur="1" fill="hold">
                                          <p:stCondLst>
                                            <p:cond delay="0"/>
                                          </p:stCondLst>
                                        </p:cTn>
                                        <p:tgtEl>
                                          <p:spTgt spid="84"/>
                                        </p:tgtEl>
                                        <p:attrNameLst>
                                          <p:attrName>style.visibility</p:attrName>
                                        </p:attrNameLst>
                                      </p:cBhvr>
                                      <p:to>
                                        <p:strVal val="visible"/>
                                      </p:to>
                                    </p:set>
                                    <p:animEffect transition="in" filter="wipe(left)">
                                      <p:cBhvr>
                                        <p:cTn id="80" dur="500"/>
                                        <p:tgtEl>
                                          <p:spTgt spid="84"/>
                                        </p:tgtEl>
                                      </p:cBhvr>
                                    </p:animEffect>
                                  </p:childTnLst>
                                </p:cTn>
                              </p:par>
                            </p:childTnLst>
                          </p:cTn>
                        </p:par>
                        <p:par>
                          <p:cTn id="81" fill="hold">
                            <p:stCondLst>
                              <p:cond delay="500"/>
                            </p:stCondLst>
                            <p:childTnLst>
                              <p:par>
                                <p:cTn id="82" presetID="1" presetClass="entr" presetSubtype="0" fill="hold" grpId="0" nodeType="afterEffect" nodePh="1">
                                  <p:stCondLst>
                                    <p:cond delay="0"/>
                                  </p:stCondLst>
                                  <p:endCondLst>
                                    <p:cond evt="begin" delay="0">
                                      <p:tn val="82"/>
                                    </p:cond>
                                  </p:endCondLst>
                                  <p:childTnLst>
                                    <p:set>
                                      <p:cBhvr>
                                        <p:cTn id="83" dur="1" fill="hold">
                                          <p:stCondLst>
                                            <p:cond delay="0"/>
                                          </p:stCondLst>
                                        </p:cTn>
                                        <p:tgtEl>
                                          <p:spTgt spid="85"/>
                                        </p:tgtEl>
                                        <p:attrNameLst>
                                          <p:attrName>style.visibility</p:attrName>
                                        </p:attrNameLst>
                                      </p:cBhvr>
                                      <p:to>
                                        <p:strVal val="visible"/>
                                      </p:to>
                                    </p:set>
                                  </p:childTnLst>
                                </p:cTn>
                              </p:par>
                            </p:childTnLst>
                          </p:cTn>
                        </p:par>
                        <p:par>
                          <p:cTn id="84" fill="hold">
                            <p:stCondLst>
                              <p:cond delay="500"/>
                            </p:stCondLst>
                            <p:childTnLst>
                              <p:par>
                                <p:cTn id="85" presetID="22" presetClass="entr" presetSubtype="8" fill="hold" grpId="0" nodeType="after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left)">
                                      <p:cBhvr>
                                        <p:cTn id="87" dur="500"/>
                                        <p:tgtEl>
                                          <p:spTgt spid="86"/>
                                        </p:tgtEl>
                                      </p:cBhvr>
                                    </p:animEffect>
                                  </p:childTnLst>
                                </p:cTn>
                              </p:par>
                            </p:childTnLst>
                          </p:cTn>
                        </p:par>
                        <p:par>
                          <p:cTn id="88" fill="hold">
                            <p:stCondLst>
                              <p:cond delay="1000"/>
                            </p:stCondLst>
                            <p:childTnLst>
                              <p:par>
                                <p:cTn id="89" presetID="1" presetClass="entr" presetSubtype="0" fill="hold" grpId="0" nodeType="afterEffect" nodePh="1">
                                  <p:stCondLst>
                                    <p:cond delay="0"/>
                                  </p:stCondLst>
                                  <p:endCondLst>
                                    <p:cond evt="begin" delay="0">
                                      <p:tn val="89"/>
                                    </p:cond>
                                  </p:endCondLst>
                                  <p:childTnLst>
                                    <p:set>
                                      <p:cBhvr>
                                        <p:cTn id="90" dur="1" fill="hold">
                                          <p:stCondLst>
                                            <p:cond delay="0"/>
                                          </p:stCondLst>
                                        </p:cTn>
                                        <p:tgtEl>
                                          <p:spTgt spid="87"/>
                                        </p:tgtEl>
                                        <p:attrNameLst>
                                          <p:attrName>style.visibility</p:attrName>
                                        </p:attrNameLst>
                                      </p:cBhvr>
                                      <p:to>
                                        <p:strVal val="visible"/>
                                      </p:to>
                                    </p:set>
                                  </p:childTnLst>
                                </p:cTn>
                              </p:par>
                            </p:childTnLst>
                          </p:cTn>
                        </p:par>
                        <p:par>
                          <p:cTn id="91" fill="hold">
                            <p:stCondLst>
                              <p:cond delay="1000"/>
                            </p:stCondLst>
                            <p:childTnLst>
                              <p:par>
                                <p:cTn id="92" presetID="22" presetClass="entr" presetSubtype="8" fill="hold" grpId="0" nodeType="afterEffect">
                                  <p:stCondLst>
                                    <p:cond delay="0"/>
                                  </p:stCondLst>
                                  <p:childTnLst>
                                    <p:set>
                                      <p:cBhvr>
                                        <p:cTn id="93" dur="1" fill="hold">
                                          <p:stCondLst>
                                            <p:cond delay="0"/>
                                          </p:stCondLst>
                                        </p:cTn>
                                        <p:tgtEl>
                                          <p:spTgt spid="88"/>
                                        </p:tgtEl>
                                        <p:attrNameLst>
                                          <p:attrName>style.visibility</p:attrName>
                                        </p:attrNameLst>
                                      </p:cBhvr>
                                      <p:to>
                                        <p:strVal val="visible"/>
                                      </p:to>
                                    </p:set>
                                    <p:animEffect transition="in" filter="wipe(left)">
                                      <p:cBhvr>
                                        <p:cTn id="94" dur="500"/>
                                        <p:tgtEl>
                                          <p:spTgt spid="88"/>
                                        </p:tgtEl>
                                      </p:cBhvr>
                                    </p:animEffect>
                                  </p:childTnLst>
                                </p:cTn>
                              </p:par>
                            </p:childTnLst>
                          </p:cTn>
                        </p:par>
                        <p:par>
                          <p:cTn id="95" fill="hold">
                            <p:stCondLst>
                              <p:cond delay="1500"/>
                            </p:stCondLst>
                            <p:childTnLst>
                              <p:par>
                                <p:cTn id="96" presetID="1" presetClass="entr" presetSubtype="0" fill="hold" grpId="0" nodeType="afterEffect" nodePh="1">
                                  <p:stCondLst>
                                    <p:cond delay="0"/>
                                  </p:stCondLst>
                                  <p:endCondLst>
                                    <p:cond evt="begin" delay="0">
                                      <p:tn val="96"/>
                                    </p:cond>
                                  </p:endCondLst>
                                  <p:childTnLst>
                                    <p:set>
                                      <p:cBhvr>
                                        <p:cTn id="97" dur="1" fill="hold">
                                          <p:stCondLst>
                                            <p:cond delay="0"/>
                                          </p:stCondLst>
                                        </p:cTn>
                                        <p:tgtEl>
                                          <p:spTgt spid="89"/>
                                        </p:tgtEl>
                                        <p:attrNameLst>
                                          <p:attrName>style.visibility</p:attrName>
                                        </p:attrNameLst>
                                      </p:cBhvr>
                                      <p:to>
                                        <p:strVal val="visible"/>
                                      </p:to>
                                    </p:set>
                                  </p:childTnLst>
                                </p:cTn>
                              </p:par>
                            </p:childTnLst>
                          </p:cTn>
                        </p:par>
                        <p:par>
                          <p:cTn id="98" fill="hold">
                            <p:stCondLst>
                              <p:cond delay="1500"/>
                            </p:stCondLst>
                            <p:childTnLst>
                              <p:par>
                                <p:cTn id="99" presetID="22" presetClass="entr" presetSubtype="8" fill="hold" grpId="0" nodeType="afterEffect">
                                  <p:stCondLst>
                                    <p:cond delay="0"/>
                                  </p:stCondLst>
                                  <p:childTnLst>
                                    <p:set>
                                      <p:cBhvr>
                                        <p:cTn id="100" dur="1" fill="hold">
                                          <p:stCondLst>
                                            <p:cond delay="0"/>
                                          </p:stCondLst>
                                        </p:cTn>
                                        <p:tgtEl>
                                          <p:spTgt spid="90"/>
                                        </p:tgtEl>
                                        <p:attrNameLst>
                                          <p:attrName>style.visibility</p:attrName>
                                        </p:attrNameLst>
                                      </p:cBhvr>
                                      <p:to>
                                        <p:strVal val="visible"/>
                                      </p:to>
                                    </p:set>
                                    <p:animEffect transition="in" filter="wipe(left)">
                                      <p:cBhvr>
                                        <p:cTn id="101" dur="500"/>
                                        <p:tgtEl>
                                          <p:spTgt spid="90"/>
                                        </p:tgtEl>
                                      </p:cBhvr>
                                    </p:animEffect>
                                  </p:childTnLst>
                                </p:cTn>
                              </p:par>
                            </p:childTnLst>
                          </p:cTn>
                        </p:par>
                      </p:childTnLst>
                    </p:cTn>
                  </p:par>
                  <p:par>
                    <p:cTn id="102" fill="hold">
                      <p:stCondLst>
                        <p:cond delay="indefinite"/>
                      </p:stCondLst>
                      <p:childTnLst>
                        <p:par>
                          <p:cTn id="103" fill="hold">
                            <p:stCondLst>
                              <p:cond delay="0"/>
                            </p:stCondLst>
                            <p:childTnLst>
                              <p:par>
                                <p:cTn id="104" presetID="22" presetClass="entr" presetSubtype="8" fill="hold" nodeType="clickEffect">
                                  <p:stCondLst>
                                    <p:cond delay="0"/>
                                  </p:stCondLst>
                                  <p:childTnLst>
                                    <p:set>
                                      <p:cBhvr>
                                        <p:cTn id="105" dur="1" fill="hold">
                                          <p:stCondLst>
                                            <p:cond delay="0"/>
                                          </p:stCondLst>
                                        </p:cTn>
                                        <p:tgtEl>
                                          <p:spTgt spid="91"/>
                                        </p:tgtEl>
                                        <p:attrNameLst>
                                          <p:attrName>style.visibility</p:attrName>
                                        </p:attrNameLst>
                                      </p:cBhvr>
                                      <p:to>
                                        <p:strVal val="visible"/>
                                      </p:to>
                                    </p:set>
                                    <p:animEffect transition="in" filter="wipe(left)">
                                      <p:cBhvr>
                                        <p:cTn id="106" dur="500"/>
                                        <p:tgtEl>
                                          <p:spTgt spid="91"/>
                                        </p:tgtEl>
                                      </p:cBhvr>
                                    </p:animEffect>
                                  </p:childTnLst>
                                </p:cTn>
                              </p:par>
                            </p:childTnLst>
                          </p:cTn>
                        </p:par>
                        <p:par>
                          <p:cTn id="107" fill="hold">
                            <p:stCondLst>
                              <p:cond delay="500"/>
                            </p:stCondLst>
                            <p:childTnLst>
                              <p:par>
                                <p:cTn id="108" presetID="22" presetClass="entr" presetSubtype="8" fill="hold" nodeType="afterEffect">
                                  <p:stCondLst>
                                    <p:cond delay="0"/>
                                  </p:stCondLst>
                                  <p:childTnLst>
                                    <p:set>
                                      <p:cBhvr>
                                        <p:cTn id="109" dur="1" fill="hold">
                                          <p:stCondLst>
                                            <p:cond delay="0"/>
                                          </p:stCondLst>
                                        </p:cTn>
                                        <p:tgtEl>
                                          <p:spTgt spid="93"/>
                                        </p:tgtEl>
                                        <p:attrNameLst>
                                          <p:attrName>style.visibility</p:attrName>
                                        </p:attrNameLst>
                                      </p:cBhvr>
                                      <p:to>
                                        <p:strVal val="visible"/>
                                      </p:to>
                                    </p:set>
                                    <p:animEffect transition="in" filter="wipe(left)">
                                      <p:cBhvr>
                                        <p:cTn id="110" dur="500"/>
                                        <p:tgtEl>
                                          <p:spTgt spid="93"/>
                                        </p:tgtEl>
                                      </p:cBhvr>
                                    </p:animEffect>
                                  </p:childTnLst>
                                </p:cTn>
                              </p:par>
                            </p:childTnLst>
                          </p:cTn>
                        </p:par>
                        <p:par>
                          <p:cTn id="111" fill="hold">
                            <p:stCondLst>
                              <p:cond delay="1000"/>
                            </p:stCondLst>
                            <p:childTnLst>
                              <p:par>
                                <p:cTn id="112" presetID="22" presetClass="entr" presetSubtype="8" fill="hold" nodeType="afterEffect">
                                  <p:stCondLst>
                                    <p:cond delay="0"/>
                                  </p:stCondLst>
                                  <p:childTnLst>
                                    <p:set>
                                      <p:cBhvr>
                                        <p:cTn id="113" dur="1" fill="hold">
                                          <p:stCondLst>
                                            <p:cond delay="0"/>
                                          </p:stCondLst>
                                        </p:cTn>
                                        <p:tgtEl>
                                          <p:spTgt spid="95"/>
                                        </p:tgtEl>
                                        <p:attrNameLst>
                                          <p:attrName>style.visibility</p:attrName>
                                        </p:attrNameLst>
                                      </p:cBhvr>
                                      <p:to>
                                        <p:strVal val="visible"/>
                                      </p:to>
                                    </p:set>
                                    <p:animEffect transition="in" filter="wipe(left)">
                                      <p:cBhvr>
                                        <p:cTn id="114" dur="500"/>
                                        <p:tgtEl>
                                          <p:spTgt spid="95"/>
                                        </p:tgtEl>
                                      </p:cBhvr>
                                    </p:animEffect>
                                  </p:childTnLst>
                                </p:cTn>
                              </p:par>
                            </p:childTnLst>
                          </p:cTn>
                        </p:par>
                        <p:par>
                          <p:cTn id="115" fill="hold">
                            <p:stCondLst>
                              <p:cond delay="1500"/>
                            </p:stCondLst>
                            <p:childTnLst>
                              <p:par>
                                <p:cTn id="116" presetID="22" presetClass="entr" presetSubtype="8" fill="hold" nodeType="afterEffect">
                                  <p:stCondLst>
                                    <p:cond delay="0"/>
                                  </p:stCondLst>
                                  <p:childTnLst>
                                    <p:set>
                                      <p:cBhvr>
                                        <p:cTn id="117" dur="1" fill="hold">
                                          <p:stCondLst>
                                            <p:cond delay="0"/>
                                          </p:stCondLst>
                                        </p:cTn>
                                        <p:tgtEl>
                                          <p:spTgt spid="99"/>
                                        </p:tgtEl>
                                        <p:attrNameLst>
                                          <p:attrName>style.visibility</p:attrName>
                                        </p:attrNameLst>
                                      </p:cBhvr>
                                      <p:to>
                                        <p:strVal val="visible"/>
                                      </p:to>
                                    </p:set>
                                    <p:animEffect transition="in" filter="wipe(left)">
                                      <p:cBhvr>
                                        <p:cTn id="118" dur="500"/>
                                        <p:tgtEl>
                                          <p:spTgt spid="99"/>
                                        </p:tgtEl>
                                      </p:cBhvr>
                                    </p:animEffect>
                                  </p:childTnLst>
                                </p:cTn>
                              </p:par>
                            </p:childTnLst>
                          </p:cTn>
                        </p:par>
                        <p:par>
                          <p:cTn id="119" fill="hold">
                            <p:stCondLst>
                              <p:cond delay="2000"/>
                            </p:stCondLst>
                            <p:childTnLst>
                              <p:par>
                                <p:cTn id="120" presetID="22" presetClass="entr" presetSubtype="8" fill="hold" nodeType="afterEffect">
                                  <p:stCondLst>
                                    <p:cond delay="0"/>
                                  </p:stCondLst>
                                  <p:childTnLst>
                                    <p:set>
                                      <p:cBhvr>
                                        <p:cTn id="121" dur="1" fill="hold">
                                          <p:stCondLst>
                                            <p:cond delay="0"/>
                                          </p:stCondLst>
                                        </p:cTn>
                                        <p:tgtEl>
                                          <p:spTgt spid="102"/>
                                        </p:tgtEl>
                                        <p:attrNameLst>
                                          <p:attrName>style.visibility</p:attrName>
                                        </p:attrNameLst>
                                      </p:cBhvr>
                                      <p:to>
                                        <p:strVal val="visible"/>
                                      </p:to>
                                    </p:set>
                                    <p:animEffect transition="in" filter="wipe(left)">
                                      <p:cBhvr>
                                        <p:cTn id="122" dur="500"/>
                                        <p:tgtEl>
                                          <p:spTgt spid="102"/>
                                        </p:tgtEl>
                                      </p:cBhvr>
                                    </p:animEffec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nodeType="clickEffect">
                                  <p:stCondLst>
                                    <p:cond delay="0"/>
                                  </p:stCondLst>
                                  <p:childTnLst>
                                    <p:set>
                                      <p:cBhvr>
                                        <p:cTn id="126" dur="1" fill="hold">
                                          <p:stCondLst>
                                            <p:cond delay="0"/>
                                          </p:stCondLst>
                                        </p:cTn>
                                        <p:tgtEl>
                                          <p:spTgt spid="104"/>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35"/>
                                        </p:tgtEl>
                                        <p:attrNameLst>
                                          <p:attrName>style.visibility</p:attrName>
                                        </p:attrNameLst>
                                      </p:cBhvr>
                                      <p:to>
                                        <p:strVal val="visible"/>
                                      </p:to>
                                    </p:set>
                                  </p:childTnLst>
                                </p:cTn>
                              </p:par>
                            </p:childTnLst>
                          </p:cTn>
                        </p:par>
                        <p:par>
                          <p:cTn id="129" fill="hold">
                            <p:stCondLst>
                              <p:cond delay="0"/>
                            </p:stCondLst>
                            <p:childTnLst>
                              <p:par>
                                <p:cTn id="130" presetID="6" presetClass="entr" presetSubtype="16" fill="hold" grpId="0" nodeType="afterEffect">
                                  <p:stCondLst>
                                    <p:cond delay="0"/>
                                  </p:stCondLst>
                                  <p:childTnLst>
                                    <p:set>
                                      <p:cBhvr>
                                        <p:cTn id="131" dur="1" fill="hold">
                                          <p:stCondLst>
                                            <p:cond delay="0"/>
                                          </p:stCondLst>
                                        </p:cTn>
                                        <p:tgtEl>
                                          <p:spTgt spid="118"/>
                                        </p:tgtEl>
                                        <p:attrNameLst>
                                          <p:attrName>style.visibility</p:attrName>
                                        </p:attrNameLst>
                                      </p:cBhvr>
                                      <p:to>
                                        <p:strVal val="visible"/>
                                      </p:to>
                                    </p:set>
                                    <p:animEffect transition="in" filter="circle(in)">
                                      <p:cBhvr>
                                        <p:cTn id="132" dur="1000"/>
                                        <p:tgtEl>
                                          <p:spTgt spid="118"/>
                                        </p:tgtEl>
                                      </p:cBhvr>
                                    </p:animEffect>
                                  </p:childTnLst>
                                </p:cTn>
                              </p:par>
                            </p:childTnLst>
                          </p:cTn>
                        </p:par>
                        <p:par>
                          <p:cTn id="133" fill="hold">
                            <p:stCondLst>
                              <p:cond delay="1000"/>
                            </p:stCondLst>
                            <p:childTnLst>
                              <p:par>
                                <p:cTn id="134" presetID="6" presetClass="entr" presetSubtype="16" fill="hold" grpId="0" nodeType="afterEffect">
                                  <p:stCondLst>
                                    <p:cond delay="0"/>
                                  </p:stCondLst>
                                  <p:childTnLst>
                                    <p:set>
                                      <p:cBhvr>
                                        <p:cTn id="135" dur="1" fill="hold">
                                          <p:stCondLst>
                                            <p:cond delay="0"/>
                                          </p:stCondLst>
                                        </p:cTn>
                                        <p:tgtEl>
                                          <p:spTgt spid="120"/>
                                        </p:tgtEl>
                                        <p:attrNameLst>
                                          <p:attrName>style.visibility</p:attrName>
                                        </p:attrNameLst>
                                      </p:cBhvr>
                                      <p:to>
                                        <p:strVal val="visible"/>
                                      </p:to>
                                    </p:set>
                                    <p:animEffect transition="in" filter="circle(in)">
                                      <p:cBhvr>
                                        <p:cTn id="136" dur="10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56" grpId="0"/>
      <p:bldP spid="58" grpId="0"/>
      <p:bldP spid="60" grpId="0"/>
      <p:bldP spid="61" grpId="0"/>
      <p:bldP spid="62" grpId="0"/>
      <p:bldP spid="63" grpId="0"/>
      <p:bldP spid="64" grpId="0"/>
      <p:bldP spid="65" grpId="0"/>
      <p:bldP spid="66" grpId="0"/>
      <p:bldP spid="67" grpId="0"/>
      <p:bldP spid="68" grpId="0"/>
      <p:bldP spid="69" grpId="0"/>
      <p:bldP spid="83" grpId="0"/>
      <p:bldP spid="84" grpId="0"/>
      <p:bldP spid="85" grpId="0"/>
      <p:bldP spid="86" grpId="0"/>
      <p:bldP spid="87" grpId="0"/>
      <p:bldP spid="88" grpId="0"/>
      <p:bldP spid="89" grpId="0"/>
      <p:bldP spid="90" grpId="0"/>
      <p:bldP spid="118" grpId="0" animBg="1"/>
      <p:bldP spid="12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247952" y="1209843"/>
            <a:ext cx="4591507" cy="2584441"/>
          </a:xfrm>
          <a:prstGeom prst="rect">
            <a:avLst/>
          </a:prstGeom>
        </p:spPr>
      </p:pic>
      <p:sp>
        <p:nvSpPr>
          <p:cNvPr id="8" name="TextBox 6"/>
          <p:cNvSpPr txBox="1">
            <a:spLocks noChangeArrowheads="1"/>
          </p:cNvSpPr>
          <p:nvPr/>
        </p:nvSpPr>
        <p:spPr bwMode="auto">
          <a:xfrm>
            <a:off x="539552" y="318506"/>
            <a:ext cx="37084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b="1" dirty="0">
                <a:latin typeface="楷体" panose="02010609060101010101" pitchFamily="49" charset="-122"/>
                <a:ea typeface="楷体" panose="02010609060101010101" pitchFamily="49" charset="-122"/>
              </a:rPr>
              <a:t>看统计图，回答下面的问题。</a:t>
            </a:r>
          </a:p>
        </p:txBody>
      </p:sp>
      <p:sp>
        <p:nvSpPr>
          <p:cNvPr id="9" name="TextBox 17"/>
          <p:cNvSpPr txBox="1">
            <a:spLocks noChangeArrowheads="1"/>
          </p:cNvSpPr>
          <p:nvPr/>
        </p:nvSpPr>
        <p:spPr bwMode="auto">
          <a:xfrm>
            <a:off x="539552" y="1131590"/>
            <a:ext cx="3708400"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latin typeface="楷体" panose="02010609060101010101" pitchFamily="49" charset="-122"/>
                <a:ea typeface="楷体" panose="02010609060101010101" pitchFamily="49" charset="-122"/>
              </a:rPr>
              <a:t>⑴两市月平均气温最大相</a:t>
            </a:r>
            <a:r>
              <a:rPr lang="en-US" altLang="zh-CN" sz="2000" b="1" dirty="0">
                <a:latin typeface="楷体" panose="02010609060101010101" pitchFamily="49" charset="-122"/>
                <a:ea typeface="楷体" panose="02010609060101010101" pitchFamily="49" charset="-122"/>
              </a:rPr>
              <a:t>    </a:t>
            </a:r>
            <a:r>
              <a:rPr lang="zh-CN" altLang="en-US" sz="2000" b="1" dirty="0">
                <a:latin typeface="楷体" panose="02010609060101010101" pitchFamily="49" charset="-122"/>
                <a:ea typeface="楷体" panose="02010609060101010101" pitchFamily="49" charset="-122"/>
              </a:rPr>
              <a:t>差</a:t>
            </a:r>
            <a:r>
              <a:rPr lang="zh-CN" altLang="en-US" sz="2000" b="1" u="sng" dirty="0">
                <a:solidFill>
                  <a:srgbClr val="FF6699"/>
                </a:solidFill>
                <a:latin typeface="楷体" panose="02010609060101010101" pitchFamily="49" charset="-122"/>
                <a:ea typeface="楷体" panose="02010609060101010101" pitchFamily="49" charset="-122"/>
              </a:rPr>
              <a:t>     </a:t>
            </a:r>
            <a:r>
              <a:rPr lang="zh-CN" altLang="en-US" sz="2000" b="1" dirty="0">
                <a:latin typeface="楷体" panose="02010609060101010101" pitchFamily="49" charset="-122"/>
                <a:ea typeface="楷体" panose="02010609060101010101" pitchFamily="49" charset="-122"/>
              </a:rPr>
              <a:t>℃。</a:t>
            </a:r>
            <a:r>
              <a:rPr lang="zh-CN" altLang="en-US" sz="2000" b="1" u="sng" dirty="0">
                <a:solidFill>
                  <a:srgbClr val="FF6699"/>
                </a:solidFill>
                <a:latin typeface="楷体" panose="02010609060101010101" pitchFamily="49" charset="-122"/>
                <a:ea typeface="楷体" panose="02010609060101010101" pitchFamily="49" charset="-122"/>
              </a:rPr>
              <a:t>       </a:t>
            </a:r>
            <a:r>
              <a:rPr lang="zh-CN" altLang="en-US" sz="2000" b="1" dirty="0">
                <a:latin typeface="楷体" panose="02010609060101010101" pitchFamily="49" charset="-122"/>
                <a:ea typeface="楷体" panose="02010609060101010101" pitchFamily="49" charset="-122"/>
              </a:rPr>
              <a:t>月份两城</a:t>
            </a:r>
            <a:endParaRPr lang="en-US" altLang="zh-CN" sz="2000" b="1" dirty="0">
              <a:latin typeface="楷体" panose="02010609060101010101" pitchFamily="49" charset="-122"/>
              <a:ea typeface="楷体" panose="02010609060101010101" pitchFamily="49" charset="-122"/>
            </a:endParaRPr>
          </a:p>
          <a:p>
            <a:r>
              <a:rPr lang="zh-CN" altLang="en-US" sz="2000" b="1" dirty="0">
                <a:latin typeface="楷体" panose="02010609060101010101" pitchFamily="49" charset="-122"/>
                <a:ea typeface="楷体" panose="02010609060101010101" pitchFamily="49" charset="-122"/>
              </a:rPr>
              <a:t>市平均气温相同，有</a:t>
            </a:r>
            <a:r>
              <a:rPr lang="zh-CN" altLang="en-US" sz="2000" b="1" u="sng" dirty="0">
                <a:solidFill>
                  <a:srgbClr val="FF6699"/>
                </a:solidFill>
                <a:latin typeface="楷体" panose="02010609060101010101" pitchFamily="49" charset="-122"/>
                <a:ea typeface="楷体" panose="02010609060101010101" pitchFamily="49" charset="-122"/>
              </a:rPr>
              <a:t>       </a:t>
            </a:r>
            <a:r>
              <a:rPr lang="zh-CN" altLang="en-US" sz="2000" b="1" dirty="0">
                <a:latin typeface="楷体" panose="02010609060101010101" pitchFamily="49" charset="-122"/>
                <a:ea typeface="楷体" panose="02010609060101010101" pitchFamily="49" charset="-122"/>
              </a:rPr>
              <a:t>个月乙市平均气温高于甲市，其余</a:t>
            </a:r>
            <a:r>
              <a:rPr lang="zh-CN" altLang="en-US" sz="2000" b="1" u="sng" dirty="0">
                <a:solidFill>
                  <a:srgbClr val="FF6699"/>
                </a:solidFill>
                <a:latin typeface="楷体" panose="02010609060101010101" pitchFamily="49" charset="-122"/>
                <a:ea typeface="楷体" panose="02010609060101010101" pitchFamily="49" charset="-122"/>
              </a:rPr>
              <a:t>        </a:t>
            </a:r>
            <a:r>
              <a:rPr lang="zh-CN" altLang="en-US" sz="2000" b="1" dirty="0">
                <a:latin typeface="楷体" panose="02010609060101010101" pitchFamily="49" charset="-122"/>
                <a:ea typeface="楷体" panose="02010609060101010101" pitchFamily="49" charset="-122"/>
              </a:rPr>
              <a:t>个月乙市平均气温低于甲市。</a:t>
            </a:r>
            <a:endParaRPr lang="en-US" altLang="zh-CN" sz="2000" b="1" dirty="0">
              <a:latin typeface="楷体" panose="02010609060101010101" pitchFamily="49" charset="-122"/>
              <a:ea typeface="楷体" panose="02010609060101010101" pitchFamily="49" charset="-122"/>
            </a:endParaRPr>
          </a:p>
          <a:p>
            <a:r>
              <a:rPr lang="zh-CN" altLang="en-US" sz="2000" b="1" dirty="0">
                <a:latin typeface="楷体" panose="02010609060101010101" pitchFamily="49" charset="-122"/>
                <a:ea typeface="楷体" panose="02010609060101010101" pitchFamily="49" charset="-122"/>
              </a:rPr>
              <a:t>⑵分别说一说两城市平均气温是如何变化的。</a:t>
            </a:r>
            <a:endParaRPr lang="en-US" altLang="zh-CN" sz="2000" b="1" dirty="0">
              <a:latin typeface="楷体" panose="02010609060101010101" pitchFamily="49" charset="-122"/>
              <a:ea typeface="楷体" panose="02010609060101010101" pitchFamily="49" charset="-122"/>
            </a:endParaRPr>
          </a:p>
          <a:p>
            <a:r>
              <a:rPr lang="zh-CN" altLang="en-US" sz="2000" b="1" dirty="0">
                <a:latin typeface="楷体" panose="02010609060101010101" pitchFamily="49" charset="-122"/>
                <a:ea typeface="楷体" panose="02010609060101010101" pitchFamily="49" charset="-122"/>
              </a:rPr>
              <a:t>⑶从总体上看，两城市月平均气温最明显的差别是什么？</a:t>
            </a:r>
          </a:p>
        </p:txBody>
      </p:sp>
      <p:sp>
        <p:nvSpPr>
          <p:cNvPr id="15" name="TextBox 18"/>
          <p:cNvSpPr txBox="1">
            <a:spLocks noChangeArrowheads="1"/>
          </p:cNvSpPr>
          <p:nvPr/>
        </p:nvSpPr>
        <p:spPr bwMode="auto">
          <a:xfrm>
            <a:off x="1069415" y="1410753"/>
            <a:ext cx="4143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000" b="1" dirty="0">
                <a:solidFill>
                  <a:srgbClr val="FF0000"/>
                </a:solidFill>
                <a:latin typeface="楷体" panose="02010609060101010101" pitchFamily="49" charset="-122"/>
                <a:ea typeface="楷体" panose="02010609060101010101" pitchFamily="49" charset="-122"/>
              </a:rPr>
              <a:t>5</a:t>
            </a:r>
            <a:endParaRPr lang="zh-CN" altLang="en-US" sz="2000" b="1" dirty="0">
              <a:solidFill>
                <a:srgbClr val="FF0000"/>
              </a:solidFill>
              <a:latin typeface="楷体" panose="02010609060101010101" pitchFamily="49" charset="-122"/>
              <a:ea typeface="楷体" panose="02010609060101010101" pitchFamily="49" charset="-122"/>
            </a:endParaRPr>
          </a:p>
        </p:txBody>
      </p:sp>
      <p:sp>
        <p:nvSpPr>
          <p:cNvPr id="16" name="TextBox 21"/>
          <p:cNvSpPr txBox="1"/>
          <p:nvPr/>
        </p:nvSpPr>
        <p:spPr>
          <a:xfrm>
            <a:off x="2112022" y="1415782"/>
            <a:ext cx="900113" cy="400110"/>
          </a:xfrm>
          <a:prstGeom prst="rect">
            <a:avLst/>
          </a:prstGeom>
          <a:noFill/>
        </p:spPr>
        <p:txBody>
          <a:bodyPr>
            <a:spAutoFit/>
          </a:bodyPr>
          <a:lstStyle/>
          <a:p>
            <a:pPr>
              <a:defRPr/>
            </a:pPr>
            <a:r>
              <a:rPr lang="en-US" altLang="zh-CN" sz="2000" b="1" spc="-300" dirty="0">
                <a:solidFill>
                  <a:srgbClr val="FF0000"/>
                </a:solidFill>
                <a:latin typeface="楷体" panose="02010609060101010101" pitchFamily="49" charset="-122"/>
                <a:ea typeface="楷体" panose="02010609060101010101" pitchFamily="49" charset="-122"/>
              </a:rPr>
              <a:t>2</a:t>
            </a:r>
            <a:r>
              <a:rPr lang="zh-CN" altLang="en-US" sz="2000" b="1" spc="-300" dirty="0">
                <a:solidFill>
                  <a:srgbClr val="FF0000"/>
                </a:solidFill>
                <a:latin typeface="楷体" panose="02010609060101010101" pitchFamily="49" charset="-122"/>
                <a:ea typeface="楷体" panose="02010609060101010101" pitchFamily="49" charset="-122"/>
              </a:rPr>
              <a:t>、</a:t>
            </a:r>
            <a:r>
              <a:rPr lang="en-US" altLang="zh-CN" sz="2000" b="1" spc="-300" dirty="0">
                <a:solidFill>
                  <a:srgbClr val="FF0000"/>
                </a:solidFill>
                <a:latin typeface="楷体" panose="02010609060101010101" pitchFamily="49" charset="-122"/>
                <a:ea typeface="楷体" panose="02010609060101010101" pitchFamily="49" charset="-122"/>
              </a:rPr>
              <a:t>5</a:t>
            </a:r>
            <a:endParaRPr lang="zh-CN" altLang="en-US" sz="2000" b="1" spc="-300" dirty="0">
              <a:solidFill>
                <a:srgbClr val="FF0000"/>
              </a:solidFill>
              <a:latin typeface="楷体" panose="02010609060101010101" pitchFamily="49" charset="-122"/>
              <a:ea typeface="楷体" panose="02010609060101010101" pitchFamily="49" charset="-122"/>
            </a:endParaRPr>
          </a:p>
        </p:txBody>
      </p:sp>
      <p:sp>
        <p:nvSpPr>
          <p:cNvPr id="17" name="TextBox 22"/>
          <p:cNvSpPr txBox="1">
            <a:spLocks noChangeArrowheads="1"/>
          </p:cNvSpPr>
          <p:nvPr/>
        </p:nvSpPr>
        <p:spPr bwMode="auto">
          <a:xfrm>
            <a:off x="3226067" y="1738877"/>
            <a:ext cx="4143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000" b="1">
                <a:solidFill>
                  <a:srgbClr val="FF0000"/>
                </a:solidFill>
                <a:latin typeface="楷体" panose="02010609060101010101" pitchFamily="49" charset="-122"/>
                <a:ea typeface="楷体" panose="02010609060101010101" pitchFamily="49" charset="-122"/>
              </a:rPr>
              <a:t>2</a:t>
            </a:r>
            <a:endParaRPr lang="zh-CN" altLang="en-US" sz="2000" b="1">
              <a:solidFill>
                <a:srgbClr val="FF0000"/>
              </a:solidFill>
              <a:latin typeface="楷体" panose="02010609060101010101" pitchFamily="49" charset="-122"/>
              <a:ea typeface="楷体" panose="02010609060101010101" pitchFamily="49" charset="-122"/>
            </a:endParaRPr>
          </a:p>
        </p:txBody>
      </p:sp>
      <p:sp>
        <p:nvSpPr>
          <p:cNvPr id="18" name="TextBox 23"/>
          <p:cNvSpPr txBox="1">
            <a:spLocks noChangeArrowheads="1"/>
          </p:cNvSpPr>
          <p:nvPr/>
        </p:nvSpPr>
        <p:spPr bwMode="auto">
          <a:xfrm>
            <a:off x="1218178" y="2302224"/>
            <a:ext cx="4143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000" b="1" dirty="0">
                <a:solidFill>
                  <a:srgbClr val="FF0000"/>
                </a:solidFill>
                <a:latin typeface="楷体" panose="02010609060101010101" pitchFamily="49" charset="-122"/>
                <a:ea typeface="楷体" panose="02010609060101010101" pitchFamily="49" charset="-122"/>
              </a:rPr>
              <a:t>2</a:t>
            </a:r>
            <a:endParaRPr lang="zh-CN" altLang="en-US" sz="2000" b="1" dirty="0">
              <a:solidFill>
                <a:srgbClr val="FF0000"/>
              </a:solidFill>
              <a:latin typeface="楷体" panose="02010609060101010101" pitchFamily="49" charset="-122"/>
              <a:ea typeface="楷体" panose="02010609060101010101" pitchFamily="49" charset="-122"/>
            </a:endParaRPr>
          </a:p>
        </p:txBody>
      </p:sp>
      <p:sp>
        <p:nvSpPr>
          <p:cNvPr id="19" name="圆角矩形标注 18"/>
          <p:cNvSpPr/>
          <p:nvPr/>
        </p:nvSpPr>
        <p:spPr>
          <a:xfrm>
            <a:off x="4839633" y="3939902"/>
            <a:ext cx="2900719" cy="641516"/>
          </a:xfrm>
          <a:prstGeom prst="wedgeRoundRectCallout">
            <a:avLst>
              <a:gd name="adj1" fmla="val -11058"/>
              <a:gd name="adj2" fmla="val -94810"/>
              <a:gd name="adj3" fmla="val 16667"/>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zh-CN" altLang="en-US" sz="1600" b="1" dirty="0">
                <a:solidFill>
                  <a:schemeClr val="tx1"/>
                </a:solidFill>
                <a:latin typeface="楷体" panose="02010609060101010101" pitchFamily="49" charset="-122"/>
                <a:ea typeface="楷体" panose="02010609060101010101" pitchFamily="49" charset="-122"/>
              </a:rPr>
              <a:t>甲市</a:t>
            </a:r>
            <a:r>
              <a:rPr lang="en-US" altLang="zh-CN" sz="1600" b="1" dirty="0">
                <a:solidFill>
                  <a:schemeClr val="tx1"/>
                </a:solidFill>
                <a:latin typeface="楷体" panose="02010609060101010101" pitchFamily="49" charset="-122"/>
                <a:ea typeface="楷体" panose="02010609060101010101" pitchFamily="49" charset="-122"/>
              </a:rPr>
              <a:t>1-4</a:t>
            </a:r>
            <a:r>
              <a:rPr lang="zh-CN" altLang="en-US" sz="1600" b="1" dirty="0">
                <a:solidFill>
                  <a:schemeClr val="tx1"/>
                </a:solidFill>
                <a:latin typeface="楷体" panose="02010609060101010101" pitchFamily="49" charset="-122"/>
                <a:ea typeface="楷体" panose="02010609060101010101" pitchFamily="49" charset="-122"/>
              </a:rPr>
              <a:t>月上升，</a:t>
            </a:r>
            <a:r>
              <a:rPr lang="en-US" altLang="zh-CN" sz="1600" b="1" dirty="0">
                <a:solidFill>
                  <a:schemeClr val="tx1"/>
                </a:solidFill>
                <a:latin typeface="楷体" panose="02010609060101010101" pitchFamily="49" charset="-122"/>
                <a:ea typeface="楷体" panose="02010609060101010101" pitchFamily="49" charset="-122"/>
              </a:rPr>
              <a:t>4-6</a:t>
            </a:r>
            <a:r>
              <a:rPr lang="zh-CN" altLang="en-US" sz="1600" b="1" dirty="0">
                <a:solidFill>
                  <a:schemeClr val="tx1"/>
                </a:solidFill>
                <a:latin typeface="楷体" panose="02010609060101010101" pitchFamily="49" charset="-122"/>
                <a:ea typeface="楷体" panose="02010609060101010101" pitchFamily="49" charset="-122"/>
              </a:rPr>
              <a:t>月下降；乙市</a:t>
            </a:r>
            <a:r>
              <a:rPr lang="en-US" altLang="zh-CN" sz="1600" b="1" dirty="0">
                <a:solidFill>
                  <a:schemeClr val="tx1"/>
                </a:solidFill>
                <a:latin typeface="楷体" panose="02010609060101010101" pitchFamily="49" charset="-122"/>
                <a:ea typeface="楷体" panose="02010609060101010101" pitchFamily="49" charset="-122"/>
              </a:rPr>
              <a:t>1-3</a:t>
            </a:r>
            <a:r>
              <a:rPr lang="zh-CN" altLang="en-US" sz="1600" b="1" dirty="0">
                <a:solidFill>
                  <a:schemeClr val="tx1"/>
                </a:solidFill>
                <a:latin typeface="楷体" panose="02010609060101010101" pitchFamily="49" charset="-122"/>
                <a:ea typeface="楷体" panose="02010609060101010101" pitchFamily="49" charset="-122"/>
              </a:rPr>
              <a:t>月下降，</a:t>
            </a:r>
            <a:r>
              <a:rPr lang="en-US" altLang="zh-CN" sz="1600" b="1" dirty="0">
                <a:solidFill>
                  <a:schemeClr val="tx1"/>
                </a:solidFill>
                <a:latin typeface="楷体" panose="02010609060101010101" pitchFamily="49" charset="-122"/>
                <a:ea typeface="楷体" panose="02010609060101010101" pitchFamily="49" charset="-122"/>
              </a:rPr>
              <a:t>3-6</a:t>
            </a:r>
            <a:r>
              <a:rPr lang="zh-CN" altLang="en-US" sz="1600" b="1" dirty="0">
                <a:solidFill>
                  <a:schemeClr val="tx1"/>
                </a:solidFill>
                <a:latin typeface="楷体" panose="02010609060101010101" pitchFamily="49" charset="-122"/>
                <a:ea typeface="楷体" panose="02010609060101010101" pitchFamily="49" charset="-122"/>
              </a:rPr>
              <a:t>月上升。</a:t>
            </a:r>
          </a:p>
        </p:txBody>
      </p:sp>
      <p:sp>
        <p:nvSpPr>
          <p:cNvPr id="20" name="圆角矩形标注 18"/>
          <p:cNvSpPr/>
          <p:nvPr/>
        </p:nvSpPr>
        <p:spPr>
          <a:xfrm>
            <a:off x="4123366" y="300756"/>
            <a:ext cx="3436257" cy="729749"/>
          </a:xfrm>
          <a:prstGeom prst="wedgeRoundRectCallout">
            <a:avLst>
              <a:gd name="adj1" fmla="val 35611"/>
              <a:gd name="adj2" fmla="val 82951"/>
              <a:gd name="adj3" fmla="val 16667"/>
            </a:avLst>
          </a:prstGeom>
          <a:no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zh-CN" altLang="en-US" sz="1600" b="1" dirty="0">
                <a:solidFill>
                  <a:schemeClr val="tx1"/>
                </a:solidFill>
                <a:latin typeface="楷体" panose="02010609060101010101" pitchFamily="49" charset="-122"/>
                <a:ea typeface="楷体" panose="02010609060101010101" pitchFamily="49" charset="-122"/>
              </a:rPr>
              <a:t>两地平均气温最明显的差别是：甲市先升后降，乙市先降后升，两地上半年的平均气温相差不大。</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circle(in)">
                                      <p:cBhvr>
                                        <p:cTn id="23" dur="1000"/>
                                        <p:tgtEl>
                                          <p:spTgt spid="19"/>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grpId="0"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circle(in)">
                                      <p:cBhvr>
                                        <p:cTn id="28"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9"/>
          <p:cNvSpPr txBox="1">
            <a:spLocks noChangeArrowheads="1"/>
          </p:cNvSpPr>
          <p:nvPr/>
        </p:nvSpPr>
        <p:spPr bwMode="auto">
          <a:xfrm>
            <a:off x="2339751" y="339502"/>
            <a:ext cx="572918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5000"/>
              </a:lnSpc>
            </a:pPr>
            <a:r>
              <a:rPr lang="zh-CN" altLang="en-US" sz="2400" b="1" dirty="0">
                <a:latin typeface="楷体" panose="02010609060101010101" pitchFamily="49" charset="-122"/>
                <a:ea typeface="楷体" panose="02010609060101010101" pitchFamily="49" charset="-122"/>
              </a:rPr>
              <a:t>下面是某小学</a:t>
            </a:r>
            <a:r>
              <a:rPr lang="en-US" altLang="zh-CN" sz="2400" b="1" dirty="0">
                <a:latin typeface="楷体" panose="02010609060101010101" pitchFamily="49" charset="-122"/>
                <a:ea typeface="楷体" panose="02010609060101010101" pitchFamily="49" charset="-122"/>
              </a:rPr>
              <a:t>2007</a:t>
            </a:r>
            <a:r>
              <a:rPr lang="zh-CN" altLang="en-US" sz="2400" b="1" dirty="0">
                <a:latin typeface="楷体" panose="02010609060101010101" pitchFamily="49" charset="-122"/>
                <a:ea typeface="楷体" panose="02010609060101010101" pitchFamily="49" charset="-122"/>
              </a:rPr>
              <a:t>～</a:t>
            </a:r>
            <a:r>
              <a:rPr lang="en-US" altLang="zh-CN" sz="2400" b="1" dirty="0">
                <a:latin typeface="楷体" panose="02010609060101010101" pitchFamily="49" charset="-122"/>
                <a:ea typeface="楷体" panose="02010609060101010101" pitchFamily="49" charset="-122"/>
              </a:rPr>
              <a:t>2012</a:t>
            </a:r>
            <a:r>
              <a:rPr lang="zh-CN" altLang="en-US" sz="2400" b="1" dirty="0">
                <a:latin typeface="楷体" panose="02010609060101010101" pitchFamily="49" charset="-122"/>
                <a:ea typeface="楷体" panose="02010609060101010101" pitchFamily="49" charset="-122"/>
              </a:rPr>
              <a:t>年入学的男、女生每年患近视的情况统计表。</a:t>
            </a:r>
          </a:p>
        </p:txBody>
      </p:sp>
      <p:pic>
        <p:nvPicPr>
          <p:cNvPr id="10"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7121" y="1247304"/>
            <a:ext cx="6879503" cy="67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848" y="1992432"/>
            <a:ext cx="4536504" cy="2811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40"/>
          <p:cNvSpPr txBox="1">
            <a:spLocks noChangeArrowheads="1"/>
          </p:cNvSpPr>
          <p:nvPr/>
        </p:nvSpPr>
        <p:spPr bwMode="auto">
          <a:xfrm>
            <a:off x="4819222" y="1873156"/>
            <a:ext cx="14747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dirty="0">
                <a:latin typeface="楷体" panose="02010609060101010101" pitchFamily="49" charset="-122"/>
                <a:ea typeface="楷体" panose="02010609060101010101" pitchFamily="49" charset="-122"/>
              </a:rPr>
              <a:t>男生</a:t>
            </a:r>
          </a:p>
        </p:txBody>
      </p:sp>
      <p:sp>
        <p:nvSpPr>
          <p:cNvPr id="18" name="TextBox 41"/>
          <p:cNvSpPr txBox="1">
            <a:spLocks noChangeArrowheads="1"/>
          </p:cNvSpPr>
          <p:nvPr/>
        </p:nvSpPr>
        <p:spPr bwMode="auto">
          <a:xfrm>
            <a:off x="6157656" y="1873156"/>
            <a:ext cx="14763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dirty="0">
                <a:latin typeface="楷体" panose="02010609060101010101" pitchFamily="49" charset="-122"/>
                <a:ea typeface="楷体" panose="02010609060101010101" pitchFamily="49" charset="-122"/>
              </a:rPr>
              <a:t>女生</a:t>
            </a:r>
          </a:p>
        </p:txBody>
      </p:sp>
      <p:sp>
        <p:nvSpPr>
          <p:cNvPr id="19" name="椭圆 18"/>
          <p:cNvSpPr/>
          <p:nvPr/>
        </p:nvSpPr>
        <p:spPr>
          <a:xfrm>
            <a:off x="3705046" y="4384925"/>
            <a:ext cx="110812" cy="11081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p:nvCxnSpPr>
        <p:spPr>
          <a:xfrm>
            <a:off x="4713158" y="2032438"/>
            <a:ext cx="59348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flipH="1">
            <a:off x="3730790" y="4242200"/>
            <a:ext cx="449262" cy="396262"/>
          </a:xfrm>
          <a:prstGeom prst="rect">
            <a:avLst/>
          </a:prstGeom>
          <a:noFill/>
        </p:spPr>
        <p:txBody>
          <a:bodyPr wrap="square">
            <a:spAutoFit/>
          </a:bodyPr>
          <a:lstStyle/>
          <a:p>
            <a:pPr>
              <a:lnSpc>
                <a:spcPts val="2800"/>
              </a:lnSpc>
            </a:pPr>
            <a:r>
              <a:rPr lang="en-US" altLang="zh-CN" sz="16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6</a:t>
            </a:r>
          </a:p>
        </p:txBody>
      </p:sp>
      <p:cxnSp>
        <p:nvCxnSpPr>
          <p:cNvPr id="22" name="直接连接符 21"/>
          <p:cNvCxnSpPr>
            <a:endCxn id="24" idx="3"/>
          </p:cNvCxnSpPr>
          <p:nvPr/>
        </p:nvCxnSpPr>
        <p:spPr>
          <a:xfrm flipV="1">
            <a:off x="3730790" y="4208175"/>
            <a:ext cx="564672" cy="27036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025386" y="2052916"/>
            <a:ext cx="59348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4279234" y="4113591"/>
            <a:ext cx="110812" cy="11081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flipH="1">
            <a:off x="4334640" y="3988663"/>
            <a:ext cx="449262" cy="396262"/>
          </a:xfrm>
          <a:prstGeom prst="rect">
            <a:avLst/>
          </a:prstGeom>
          <a:noFill/>
        </p:spPr>
        <p:txBody>
          <a:bodyPr wrap="square">
            <a:spAutoFit/>
          </a:bodyPr>
          <a:lstStyle/>
          <a:p>
            <a:pPr>
              <a:lnSpc>
                <a:spcPts val="2800"/>
              </a:lnSpc>
            </a:pPr>
            <a:r>
              <a:rPr lang="en-US" altLang="zh-CN" sz="16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13</a:t>
            </a:r>
          </a:p>
        </p:txBody>
      </p:sp>
      <p:sp>
        <p:nvSpPr>
          <p:cNvPr id="27" name="椭圆 26"/>
          <p:cNvSpPr/>
          <p:nvPr/>
        </p:nvSpPr>
        <p:spPr>
          <a:xfrm>
            <a:off x="4866032" y="3995001"/>
            <a:ext cx="110812" cy="11081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flipH="1">
            <a:off x="4897090" y="3872372"/>
            <a:ext cx="449262" cy="396262"/>
          </a:xfrm>
          <a:prstGeom prst="rect">
            <a:avLst/>
          </a:prstGeom>
          <a:noFill/>
        </p:spPr>
        <p:txBody>
          <a:bodyPr wrap="square">
            <a:spAutoFit/>
          </a:bodyPr>
          <a:lstStyle/>
          <a:p>
            <a:pPr>
              <a:lnSpc>
                <a:spcPts val="2800"/>
              </a:lnSpc>
            </a:pPr>
            <a:r>
              <a:rPr lang="en-US" altLang="zh-CN" sz="16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18</a:t>
            </a:r>
          </a:p>
        </p:txBody>
      </p:sp>
      <p:sp>
        <p:nvSpPr>
          <p:cNvPr id="29" name="椭圆 28"/>
          <p:cNvSpPr/>
          <p:nvPr/>
        </p:nvSpPr>
        <p:spPr>
          <a:xfrm>
            <a:off x="5416694" y="3959691"/>
            <a:ext cx="110812" cy="11081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flipH="1">
            <a:off x="5419009" y="3872372"/>
            <a:ext cx="449262" cy="396262"/>
          </a:xfrm>
          <a:prstGeom prst="rect">
            <a:avLst/>
          </a:prstGeom>
          <a:noFill/>
        </p:spPr>
        <p:txBody>
          <a:bodyPr wrap="square">
            <a:spAutoFit/>
          </a:bodyPr>
          <a:lstStyle/>
          <a:p>
            <a:pPr>
              <a:lnSpc>
                <a:spcPts val="2800"/>
              </a:lnSpc>
            </a:pPr>
            <a:r>
              <a:rPr lang="en-US" altLang="zh-CN" sz="16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19</a:t>
            </a:r>
          </a:p>
        </p:txBody>
      </p:sp>
      <p:sp>
        <p:nvSpPr>
          <p:cNvPr id="32" name="椭圆 31"/>
          <p:cNvSpPr/>
          <p:nvPr/>
        </p:nvSpPr>
        <p:spPr>
          <a:xfrm>
            <a:off x="5990076" y="3381373"/>
            <a:ext cx="110812" cy="11081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flipH="1">
            <a:off x="5990076" y="3260194"/>
            <a:ext cx="449262" cy="396262"/>
          </a:xfrm>
          <a:prstGeom prst="rect">
            <a:avLst/>
          </a:prstGeom>
          <a:noFill/>
        </p:spPr>
        <p:txBody>
          <a:bodyPr wrap="square">
            <a:spAutoFit/>
          </a:bodyPr>
          <a:lstStyle/>
          <a:p>
            <a:pPr>
              <a:lnSpc>
                <a:spcPts val="2800"/>
              </a:lnSpc>
            </a:pPr>
            <a:r>
              <a:rPr lang="en-US" altLang="zh-CN" sz="16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35</a:t>
            </a:r>
          </a:p>
        </p:txBody>
      </p:sp>
      <p:sp>
        <p:nvSpPr>
          <p:cNvPr id="34" name="椭圆 33"/>
          <p:cNvSpPr/>
          <p:nvPr/>
        </p:nvSpPr>
        <p:spPr>
          <a:xfrm>
            <a:off x="6548518" y="3070265"/>
            <a:ext cx="110812" cy="11081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flipH="1">
            <a:off x="6572980" y="2927540"/>
            <a:ext cx="449262" cy="396262"/>
          </a:xfrm>
          <a:prstGeom prst="rect">
            <a:avLst/>
          </a:prstGeom>
          <a:noFill/>
        </p:spPr>
        <p:txBody>
          <a:bodyPr wrap="square">
            <a:spAutoFit/>
          </a:bodyPr>
          <a:lstStyle/>
          <a:p>
            <a:pPr>
              <a:lnSpc>
                <a:spcPts val="2800"/>
              </a:lnSpc>
            </a:pPr>
            <a:r>
              <a:rPr lang="en-US" altLang="zh-CN" sz="16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44</a:t>
            </a:r>
          </a:p>
        </p:txBody>
      </p:sp>
      <p:cxnSp>
        <p:nvCxnSpPr>
          <p:cNvPr id="36" name="直接连接符 35"/>
          <p:cNvCxnSpPr>
            <a:endCxn id="27" idx="2"/>
          </p:cNvCxnSpPr>
          <p:nvPr/>
        </p:nvCxnSpPr>
        <p:spPr>
          <a:xfrm flipV="1">
            <a:off x="4314590" y="4050407"/>
            <a:ext cx="551442" cy="13639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endCxn id="29" idx="2"/>
          </p:cNvCxnSpPr>
          <p:nvPr/>
        </p:nvCxnSpPr>
        <p:spPr>
          <a:xfrm flipV="1">
            <a:off x="4920658" y="4015097"/>
            <a:ext cx="496036" cy="4176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a:endCxn id="32" idx="3"/>
          </p:cNvCxnSpPr>
          <p:nvPr/>
        </p:nvCxnSpPr>
        <p:spPr>
          <a:xfrm flipV="1">
            <a:off x="5459540" y="3475957"/>
            <a:ext cx="546764" cy="53914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a:endCxn id="34" idx="7"/>
          </p:cNvCxnSpPr>
          <p:nvPr/>
        </p:nvCxnSpPr>
        <p:spPr>
          <a:xfrm flipV="1">
            <a:off x="6056818" y="3086493"/>
            <a:ext cx="586284" cy="35287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3739113" y="4329519"/>
            <a:ext cx="110812" cy="11081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flipH="1">
            <a:off x="3645218" y="3992897"/>
            <a:ext cx="449262" cy="396262"/>
          </a:xfrm>
          <a:prstGeom prst="rect">
            <a:avLst/>
          </a:prstGeom>
          <a:noFill/>
        </p:spPr>
        <p:txBody>
          <a:bodyPr wrap="square">
            <a:spAutoFit/>
          </a:bodyPr>
          <a:lstStyle/>
          <a:p>
            <a:pPr>
              <a:lnSpc>
                <a:spcPts val="2800"/>
              </a:lnSpc>
            </a:pPr>
            <a:r>
              <a:rPr lang="en-US" altLang="zh-CN" sz="1600" b="1" dirty="0">
                <a:latin typeface="楷体" panose="02010609060101010101" pitchFamily="49" charset="-122"/>
                <a:ea typeface="楷体" panose="02010609060101010101" pitchFamily="49" charset="-122"/>
                <a:cs typeface="Times New Roman" panose="02020603050405020304" pitchFamily="18" charset="0"/>
              </a:rPr>
              <a:t>9</a:t>
            </a:r>
          </a:p>
        </p:txBody>
      </p:sp>
      <p:sp>
        <p:nvSpPr>
          <p:cNvPr id="48" name="椭圆 47"/>
          <p:cNvSpPr/>
          <p:nvPr/>
        </p:nvSpPr>
        <p:spPr>
          <a:xfrm>
            <a:off x="4274948" y="3816966"/>
            <a:ext cx="110812" cy="11081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flipH="1">
            <a:off x="4279234" y="3502512"/>
            <a:ext cx="449262" cy="396262"/>
          </a:xfrm>
          <a:prstGeom prst="rect">
            <a:avLst/>
          </a:prstGeom>
          <a:noFill/>
        </p:spPr>
        <p:txBody>
          <a:bodyPr wrap="square">
            <a:spAutoFit/>
          </a:bodyPr>
          <a:lstStyle/>
          <a:p>
            <a:pPr>
              <a:lnSpc>
                <a:spcPts val="2800"/>
              </a:lnSpc>
            </a:pPr>
            <a:r>
              <a:rPr lang="en-US" altLang="zh-CN" sz="1600" b="1" dirty="0">
                <a:latin typeface="楷体" panose="02010609060101010101" pitchFamily="49" charset="-122"/>
                <a:ea typeface="楷体" panose="02010609060101010101" pitchFamily="49" charset="-122"/>
                <a:cs typeface="Times New Roman" panose="02020603050405020304" pitchFamily="18" charset="0"/>
              </a:rPr>
              <a:t>22</a:t>
            </a:r>
          </a:p>
        </p:txBody>
      </p:sp>
      <p:sp>
        <p:nvSpPr>
          <p:cNvPr id="50" name="椭圆 49"/>
          <p:cNvSpPr/>
          <p:nvPr/>
        </p:nvSpPr>
        <p:spPr>
          <a:xfrm>
            <a:off x="4856125" y="3402919"/>
            <a:ext cx="110812" cy="11081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flipH="1">
            <a:off x="4931876" y="3177351"/>
            <a:ext cx="449262" cy="396262"/>
          </a:xfrm>
          <a:prstGeom prst="rect">
            <a:avLst/>
          </a:prstGeom>
          <a:noFill/>
        </p:spPr>
        <p:txBody>
          <a:bodyPr wrap="square">
            <a:spAutoFit/>
          </a:bodyPr>
          <a:lstStyle/>
          <a:p>
            <a:pPr>
              <a:lnSpc>
                <a:spcPts val="2800"/>
              </a:lnSpc>
            </a:pPr>
            <a:r>
              <a:rPr lang="en-US" altLang="zh-CN" sz="1600" b="1" dirty="0">
                <a:latin typeface="楷体" panose="02010609060101010101" pitchFamily="49" charset="-122"/>
                <a:ea typeface="楷体" panose="02010609060101010101" pitchFamily="49" charset="-122"/>
                <a:cs typeface="Times New Roman" panose="02020603050405020304" pitchFamily="18" charset="0"/>
              </a:rPr>
              <a:t>36</a:t>
            </a:r>
          </a:p>
        </p:txBody>
      </p:sp>
      <p:sp>
        <p:nvSpPr>
          <p:cNvPr id="52" name="椭圆 51"/>
          <p:cNvSpPr/>
          <p:nvPr/>
        </p:nvSpPr>
        <p:spPr>
          <a:xfrm>
            <a:off x="5425620" y="3779299"/>
            <a:ext cx="110812" cy="11081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flipH="1">
            <a:off x="5446230" y="3500331"/>
            <a:ext cx="449262" cy="396262"/>
          </a:xfrm>
          <a:prstGeom prst="rect">
            <a:avLst/>
          </a:prstGeom>
          <a:noFill/>
        </p:spPr>
        <p:txBody>
          <a:bodyPr wrap="square">
            <a:spAutoFit/>
          </a:bodyPr>
          <a:lstStyle/>
          <a:p>
            <a:pPr>
              <a:lnSpc>
                <a:spcPts val="2800"/>
              </a:lnSpc>
            </a:pPr>
            <a:r>
              <a:rPr lang="en-US" altLang="zh-CN" sz="1600" b="1" dirty="0">
                <a:latin typeface="楷体" panose="02010609060101010101" pitchFamily="49" charset="-122"/>
                <a:ea typeface="楷体" panose="02010609060101010101" pitchFamily="49" charset="-122"/>
                <a:cs typeface="Times New Roman" panose="02020603050405020304" pitchFamily="18" charset="0"/>
              </a:rPr>
              <a:t>23</a:t>
            </a:r>
          </a:p>
        </p:txBody>
      </p:sp>
      <p:sp>
        <p:nvSpPr>
          <p:cNvPr id="54" name="椭圆 53"/>
          <p:cNvSpPr/>
          <p:nvPr/>
        </p:nvSpPr>
        <p:spPr>
          <a:xfrm>
            <a:off x="6001412" y="2995083"/>
            <a:ext cx="110812" cy="11081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flipH="1">
            <a:off x="6065885" y="2803343"/>
            <a:ext cx="449262" cy="396262"/>
          </a:xfrm>
          <a:prstGeom prst="rect">
            <a:avLst/>
          </a:prstGeom>
          <a:noFill/>
        </p:spPr>
        <p:txBody>
          <a:bodyPr wrap="square">
            <a:spAutoFit/>
          </a:bodyPr>
          <a:lstStyle/>
          <a:p>
            <a:pPr>
              <a:lnSpc>
                <a:spcPts val="2800"/>
              </a:lnSpc>
            </a:pPr>
            <a:r>
              <a:rPr lang="en-US" altLang="zh-CN" sz="1600" b="1" dirty="0">
                <a:latin typeface="楷体" panose="02010609060101010101" pitchFamily="49" charset="-122"/>
                <a:ea typeface="楷体" panose="02010609060101010101" pitchFamily="49" charset="-122"/>
                <a:cs typeface="Times New Roman" panose="02020603050405020304" pitchFamily="18" charset="0"/>
              </a:rPr>
              <a:t>48</a:t>
            </a:r>
          </a:p>
        </p:txBody>
      </p:sp>
      <p:sp>
        <p:nvSpPr>
          <p:cNvPr id="56" name="椭圆 55"/>
          <p:cNvSpPr/>
          <p:nvPr/>
        </p:nvSpPr>
        <p:spPr>
          <a:xfrm>
            <a:off x="6563463" y="2441403"/>
            <a:ext cx="110812" cy="11081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flipH="1">
            <a:off x="6643102" y="2281975"/>
            <a:ext cx="449262" cy="396262"/>
          </a:xfrm>
          <a:prstGeom prst="rect">
            <a:avLst/>
          </a:prstGeom>
          <a:noFill/>
        </p:spPr>
        <p:txBody>
          <a:bodyPr wrap="square">
            <a:spAutoFit/>
          </a:bodyPr>
          <a:lstStyle/>
          <a:p>
            <a:pPr>
              <a:lnSpc>
                <a:spcPts val="2800"/>
              </a:lnSpc>
            </a:pPr>
            <a:r>
              <a:rPr lang="en-US" altLang="zh-CN" sz="1600" b="1" dirty="0">
                <a:latin typeface="楷体" panose="02010609060101010101" pitchFamily="49" charset="-122"/>
                <a:ea typeface="楷体" panose="02010609060101010101" pitchFamily="49" charset="-122"/>
                <a:cs typeface="Times New Roman" panose="02020603050405020304" pitchFamily="18" charset="0"/>
              </a:rPr>
              <a:t>64</a:t>
            </a:r>
          </a:p>
        </p:txBody>
      </p:sp>
      <p:cxnSp>
        <p:nvCxnSpPr>
          <p:cNvPr id="58" name="直接连接符 57"/>
          <p:cNvCxnSpPr>
            <a:endCxn id="48" idx="3"/>
          </p:cNvCxnSpPr>
          <p:nvPr/>
        </p:nvCxnSpPr>
        <p:spPr>
          <a:xfrm flipV="1">
            <a:off x="3780444" y="3911550"/>
            <a:ext cx="510732" cy="48960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endCxn id="50" idx="3"/>
          </p:cNvCxnSpPr>
          <p:nvPr/>
        </p:nvCxnSpPr>
        <p:spPr>
          <a:xfrm flipV="1">
            <a:off x="4332418" y="3497503"/>
            <a:ext cx="539935" cy="3736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a:endCxn id="52" idx="5"/>
          </p:cNvCxnSpPr>
          <p:nvPr/>
        </p:nvCxnSpPr>
        <p:spPr>
          <a:xfrm>
            <a:off x="4917289" y="3456241"/>
            <a:ext cx="602915" cy="41764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endCxn id="56" idx="3"/>
          </p:cNvCxnSpPr>
          <p:nvPr/>
        </p:nvCxnSpPr>
        <p:spPr>
          <a:xfrm flipV="1">
            <a:off x="6032563" y="2535987"/>
            <a:ext cx="547128" cy="50738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a:endCxn id="54" idx="3"/>
          </p:cNvCxnSpPr>
          <p:nvPr/>
        </p:nvCxnSpPr>
        <p:spPr>
          <a:xfrm flipV="1">
            <a:off x="5449421" y="3089667"/>
            <a:ext cx="568219" cy="75604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6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395536" y="3075806"/>
            <a:ext cx="1496265" cy="1284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 name="圆角矩形标注 18"/>
          <p:cNvSpPr/>
          <p:nvPr/>
        </p:nvSpPr>
        <p:spPr>
          <a:xfrm>
            <a:off x="611560" y="2283718"/>
            <a:ext cx="2592289" cy="641516"/>
          </a:xfrm>
          <a:prstGeom prst="wedgeRoundRectCallout">
            <a:avLst>
              <a:gd name="adj1" fmla="val -30374"/>
              <a:gd name="adj2" fmla="val 104416"/>
              <a:gd name="adj3" fmla="val 16667"/>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nSpc>
                <a:spcPct val="125000"/>
              </a:lnSpc>
            </a:pPr>
            <a:r>
              <a:rPr lang="zh-CN" altLang="en-US" sz="1800" b="1" dirty="0">
                <a:solidFill>
                  <a:schemeClr val="tx1"/>
                </a:solidFill>
                <a:latin typeface="楷体" panose="02010609060101010101" pitchFamily="49" charset="-122"/>
                <a:ea typeface="楷体" panose="02010609060101010101" pitchFamily="49" charset="-122"/>
              </a:rPr>
              <a:t>请根据表中的数据信息绘制复式折线统计图。</a:t>
            </a:r>
            <a:endParaRPr lang="en-US" altLang="zh-CN" sz="1800" b="1" dirty="0">
              <a:solidFill>
                <a:schemeClr val="tx1"/>
              </a:solidFill>
              <a:latin typeface="楷体" panose="02010609060101010101" pitchFamily="49" charset="-122"/>
              <a:ea typeface="楷体" panose="02010609060101010101" pitchFamily="49" charset="-122"/>
            </a:endParaRPr>
          </a:p>
        </p:txBody>
      </p:sp>
      <p:pic>
        <p:nvPicPr>
          <p:cNvPr id="59" name="图片 5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2082" y="492072"/>
            <a:ext cx="366860" cy="456338"/>
          </a:xfrm>
          <a:prstGeom prst="rect">
            <a:avLst/>
          </a:prstGeom>
        </p:spPr>
      </p:pic>
      <p:sp>
        <p:nvSpPr>
          <p:cNvPr id="61" name="文本框 14"/>
          <p:cNvSpPr txBox="1"/>
          <p:nvPr/>
        </p:nvSpPr>
        <p:spPr>
          <a:xfrm>
            <a:off x="611560" y="411510"/>
            <a:ext cx="1847212"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课堂练习</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500" fill="hold"/>
                                        <p:tgtEl>
                                          <p:spTgt spid="69"/>
                                        </p:tgtEl>
                                        <p:attrNameLst>
                                          <p:attrName>ppt_x</p:attrName>
                                        </p:attrNameLst>
                                      </p:cBhvr>
                                      <p:tavLst>
                                        <p:tav tm="0">
                                          <p:val>
                                            <p:strVal val="0-#ppt_w/2"/>
                                          </p:val>
                                        </p:tav>
                                        <p:tav tm="100000">
                                          <p:val>
                                            <p:strVal val="#ppt_x"/>
                                          </p:val>
                                        </p:tav>
                                      </p:tavLst>
                                    </p:anim>
                                    <p:anim calcmode="lin" valueType="num">
                                      <p:cBhvr additive="base">
                                        <p:cTn id="8" dur="500" fill="hold"/>
                                        <p:tgtEl>
                                          <p:spTgt spid="6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6" presetClass="entr" presetSubtype="16" fill="hold" grpId="0" nodeType="after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circle(in)">
                                      <p:cBhvr>
                                        <p:cTn id="12" dur="1000"/>
                                        <p:tgtEl>
                                          <p:spTgt spid="70"/>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par>
                          <p:cTn id="29" fill="hold">
                            <p:stCondLst>
                              <p:cond delay="0"/>
                            </p:stCondLst>
                            <p:childTnLst>
                              <p:par>
                                <p:cTn id="30" presetID="22" presetClass="entr" presetSubtype="8"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500"/>
                                        <p:tgtEl>
                                          <p:spTgt spid="21"/>
                                        </p:tgtEl>
                                      </p:cBhvr>
                                    </p:animEffect>
                                  </p:childTnLst>
                                </p:cTn>
                              </p:par>
                              <p:par>
                                <p:cTn id="33" presetID="1"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par>
                          <p:cTn id="35" fill="hold">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wipe(left)">
                                      <p:cBhvr>
                                        <p:cTn id="38" dur="500"/>
                                        <p:tgtEl>
                                          <p:spTgt spid="26"/>
                                        </p:tgtEl>
                                      </p:cBhvr>
                                    </p:animEffect>
                                  </p:childTnLst>
                                </p:cTn>
                              </p:par>
                            </p:childTnLst>
                          </p:cTn>
                        </p:par>
                        <p:par>
                          <p:cTn id="39" fill="hold">
                            <p:stCondLst>
                              <p:cond delay="1000"/>
                            </p:stCondLst>
                            <p:childTnLst>
                              <p:par>
                                <p:cTn id="40" presetID="1" presetClass="entr" presetSubtype="0"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childTnLst>
                                </p:cTn>
                              </p:par>
                            </p:childTnLst>
                          </p:cTn>
                        </p:par>
                        <p:par>
                          <p:cTn id="42" fill="hold">
                            <p:stCondLst>
                              <p:cond delay="1000"/>
                            </p:stCondLst>
                            <p:childTnLst>
                              <p:par>
                                <p:cTn id="43" presetID="22" presetClass="entr" presetSubtype="8"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childTnLst>
                          </p:cTn>
                        </p:par>
                        <p:par>
                          <p:cTn id="46" fill="hold">
                            <p:stCondLst>
                              <p:cond delay="1500"/>
                            </p:stCondLst>
                            <p:childTnLst>
                              <p:par>
                                <p:cTn id="47" presetID="1" presetClass="entr" presetSubtype="0"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childTnLst>
                                </p:cTn>
                              </p:par>
                            </p:childTnLst>
                          </p:cTn>
                        </p:par>
                        <p:par>
                          <p:cTn id="49" fill="hold">
                            <p:stCondLst>
                              <p:cond delay="1500"/>
                            </p:stCondLst>
                            <p:childTnLst>
                              <p:par>
                                <p:cTn id="50" presetID="22" presetClass="entr" presetSubtype="8"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wipe(left)">
                                      <p:cBhvr>
                                        <p:cTn id="52" dur="500"/>
                                        <p:tgtEl>
                                          <p:spTgt spid="30"/>
                                        </p:tgtEl>
                                      </p:cBhvr>
                                    </p:animEffect>
                                  </p:childTnLst>
                                </p:cTn>
                              </p:par>
                            </p:childTnLst>
                          </p:cTn>
                        </p:par>
                        <p:par>
                          <p:cTn id="53" fill="hold">
                            <p:stCondLst>
                              <p:cond delay="2000"/>
                            </p:stCondLst>
                            <p:childTnLst>
                              <p:par>
                                <p:cTn id="54" presetID="1" presetClass="entr" presetSubtype="0" fill="hold" grpId="0" nodeType="afterEffect">
                                  <p:stCondLst>
                                    <p:cond delay="0"/>
                                  </p:stCondLst>
                                  <p:childTnLst>
                                    <p:set>
                                      <p:cBhvr>
                                        <p:cTn id="55" dur="1" fill="hold">
                                          <p:stCondLst>
                                            <p:cond delay="0"/>
                                          </p:stCondLst>
                                        </p:cTn>
                                        <p:tgtEl>
                                          <p:spTgt spid="32"/>
                                        </p:tgtEl>
                                        <p:attrNameLst>
                                          <p:attrName>style.visibility</p:attrName>
                                        </p:attrNameLst>
                                      </p:cBhvr>
                                      <p:to>
                                        <p:strVal val="visible"/>
                                      </p:to>
                                    </p:set>
                                  </p:childTnLst>
                                </p:cTn>
                              </p:par>
                            </p:childTnLst>
                          </p:cTn>
                        </p:par>
                        <p:par>
                          <p:cTn id="56" fill="hold">
                            <p:stCondLst>
                              <p:cond delay="20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2500"/>
                            </p:stCondLst>
                            <p:childTnLst>
                              <p:par>
                                <p:cTn id="61" presetID="1"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wipe(left)">
                                      <p:cBhvr>
                                        <p:cTn id="66" dur="500"/>
                                        <p:tgtEl>
                                          <p:spTgt spid="35"/>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nodeType="click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left)">
                                      <p:cBhvr>
                                        <p:cTn id="71" dur="500"/>
                                        <p:tgtEl>
                                          <p:spTgt spid="22"/>
                                        </p:tgtEl>
                                      </p:cBhvr>
                                    </p:animEffect>
                                  </p:childTnLst>
                                </p:cTn>
                              </p:par>
                            </p:childTnLst>
                          </p:cTn>
                        </p:par>
                        <p:par>
                          <p:cTn id="72" fill="hold">
                            <p:stCondLst>
                              <p:cond delay="500"/>
                            </p:stCondLst>
                            <p:childTnLst>
                              <p:par>
                                <p:cTn id="73" presetID="22" presetClass="entr" presetSubtype="8" fill="hold"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left)">
                                      <p:cBhvr>
                                        <p:cTn id="75" dur="500"/>
                                        <p:tgtEl>
                                          <p:spTgt spid="36"/>
                                        </p:tgtEl>
                                      </p:cBhvr>
                                    </p:animEffect>
                                  </p:childTnLst>
                                </p:cTn>
                              </p:par>
                            </p:childTnLst>
                          </p:cTn>
                        </p:par>
                        <p:par>
                          <p:cTn id="76" fill="hold">
                            <p:stCondLst>
                              <p:cond delay="1000"/>
                            </p:stCondLst>
                            <p:childTnLst>
                              <p:par>
                                <p:cTn id="77" presetID="22" presetClass="entr" presetSubtype="8" fill="hold"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childTnLst>
                          </p:cTn>
                        </p:par>
                        <p:par>
                          <p:cTn id="80" fill="hold">
                            <p:stCondLst>
                              <p:cond delay="1500"/>
                            </p:stCondLst>
                            <p:childTnLst>
                              <p:par>
                                <p:cTn id="81" presetID="22" presetClass="entr" presetSubtype="8" fill="hold"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childTnLst>
                          </p:cTn>
                        </p:par>
                        <p:par>
                          <p:cTn id="84" fill="hold">
                            <p:stCondLst>
                              <p:cond delay="2000"/>
                            </p:stCondLst>
                            <p:childTnLst>
                              <p:par>
                                <p:cTn id="85" presetID="22" presetClass="entr" presetSubtype="8" fill="hold" nodeType="after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wipe(left)">
                                      <p:cBhvr>
                                        <p:cTn id="87" dur="500"/>
                                        <p:tgtEl>
                                          <p:spTgt spid="39"/>
                                        </p:tgtEl>
                                      </p:cBhvr>
                                    </p:animEffect>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grpId="0" nodeType="clickEffect">
                                  <p:stCondLst>
                                    <p:cond delay="0"/>
                                  </p:stCondLst>
                                  <p:childTnLst>
                                    <p:set>
                                      <p:cBhvr>
                                        <p:cTn id="91" dur="1" fill="hold">
                                          <p:stCondLst>
                                            <p:cond delay="0"/>
                                          </p:stCondLst>
                                        </p:cTn>
                                        <p:tgtEl>
                                          <p:spTgt spid="46"/>
                                        </p:tgtEl>
                                        <p:attrNameLst>
                                          <p:attrName>style.visibility</p:attrName>
                                        </p:attrNameLst>
                                      </p:cBhvr>
                                      <p:to>
                                        <p:strVal val="visible"/>
                                      </p:to>
                                    </p:set>
                                  </p:childTnLst>
                                </p:cTn>
                              </p:par>
                            </p:childTnLst>
                          </p:cTn>
                        </p:par>
                        <p:par>
                          <p:cTn id="92" fill="hold">
                            <p:stCondLst>
                              <p:cond delay="0"/>
                            </p:stCondLst>
                            <p:childTnLst>
                              <p:par>
                                <p:cTn id="93" presetID="22" presetClass="entr" presetSubtype="8" fill="hold" grpId="0" nodeType="after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childTnLst>
                          </p:cTn>
                        </p:par>
                        <p:par>
                          <p:cTn id="96" fill="hold">
                            <p:stCondLst>
                              <p:cond delay="500"/>
                            </p:stCondLst>
                            <p:childTnLst>
                              <p:par>
                                <p:cTn id="97" presetID="1" presetClass="entr" presetSubtype="0" fill="hold" grpId="0" nodeType="afterEffect">
                                  <p:stCondLst>
                                    <p:cond delay="0"/>
                                  </p:stCondLst>
                                  <p:childTnLst>
                                    <p:set>
                                      <p:cBhvr>
                                        <p:cTn id="98" dur="1" fill="hold">
                                          <p:stCondLst>
                                            <p:cond delay="0"/>
                                          </p:stCondLst>
                                        </p:cTn>
                                        <p:tgtEl>
                                          <p:spTgt spid="48"/>
                                        </p:tgtEl>
                                        <p:attrNameLst>
                                          <p:attrName>style.visibility</p:attrName>
                                        </p:attrNameLst>
                                      </p:cBhvr>
                                      <p:to>
                                        <p:strVal val="visible"/>
                                      </p:to>
                                    </p:set>
                                  </p:childTnLst>
                                </p:cTn>
                              </p:par>
                            </p:childTnLst>
                          </p:cTn>
                        </p:par>
                        <p:par>
                          <p:cTn id="99" fill="hold">
                            <p:stCondLst>
                              <p:cond delay="500"/>
                            </p:stCondLst>
                            <p:childTnLst>
                              <p:par>
                                <p:cTn id="100" presetID="22" presetClass="entr" presetSubtype="8" fill="hold" grpId="0" nodeType="afterEffect">
                                  <p:stCondLst>
                                    <p:cond delay="0"/>
                                  </p:stCondLst>
                                  <p:childTnLst>
                                    <p:set>
                                      <p:cBhvr>
                                        <p:cTn id="101" dur="1" fill="hold">
                                          <p:stCondLst>
                                            <p:cond delay="0"/>
                                          </p:stCondLst>
                                        </p:cTn>
                                        <p:tgtEl>
                                          <p:spTgt spid="49"/>
                                        </p:tgtEl>
                                        <p:attrNameLst>
                                          <p:attrName>style.visibility</p:attrName>
                                        </p:attrNameLst>
                                      </p:cBhvr>
                                      <p:to>
                                        <p:strVal val="visible"/>
                                      </p:to>
                                    </p:set>
                                    <p:animEffect transition="in" filter="wipe(left)">
                                      <p:cBhvr>
                                        <p:cTn id="102" dur="500"/>
                                        <p:tgtEl>
                                          <p:spTgt spid="49"/>
                                        </p:tgtEl>
                                      </p:cBhvr>
                                    </p:animEffect>
                                  </p:childTnLst>
                                </p:cTn>
                              </p:par>
                            </p:childTnLst>
                          </p:cTn>
                        </p:par>
                        <p:par>
                          <p:cTn id="103" fill="hold">
                            <p:stCondLst>
                              <p:cond delay="1000"/>
                            </p:stCondLst>
                            <p:childTnLst>
                              <p:par>
                                <p:cTn id="104" presetID="1" presetClass="entr" presetSubtype="0" fill="hold" grpId="0" nodeType="afterEffect">
                                  <p:stCondLst>
                                    <p:cond delay="0"/>
                                  </p:stCondLst>
                                  <p:childTnLst>
                                    <p:set>
                                      <p:cBhvr>
                                        <p:cTn id="105" dur="1" fill="hold">
                                          <p:stCondLst>
                                            <p:cond delay="0"/>
                                          </p:stCondLst>
                                        </p:cTn>
                                        <p:tgtEl>
                                          <p:spTgt spid="50"/>
                                        </p:tgtEl>
                                        <p:attrNameLst>
                                          <p:attrName>style.visibility</p:attrName>
                                        </p:attrNameLst>
                                      </p:cBhvr>
                                      <p:to>
                                        <p:strVal val="visible"/>
                                      </p:to>
                                    </p:set>
                                  </p:childTnLst>
                                </p:cTn>
                              </p:par>
                            </p:childTnLst>
                          </p:cTn>
                        </p:par>
                        <p:par>
                          <p:cTn id="106" fill="hold">
                            <p:stCondLst>
                              <p:cond delay="1000"/>
                            </p:stCondLst>
                            <p:childTnLst>
                              <p:par>
                                <p:cTn id="107" presetID="22" presetClass="entr" presetSubtype="8" fill="hold" grpId="0" nodeType="afterEffect">
                                  <p:stCondLst>
                                    <p:cond delay="0"/>
                                  </p:stCondLst>
                                  <p:childTnLst>
                                    <p:set>
                                      <p:cBhvr>
                                        <p:cTn id="108" dur="1" fill="hold">
                                          <p:stCondLst>
                                            <p:cond delay="0"/>
                                          </p:stCondLst>
                                        </p:cTn>
                                        <p:tgtEl>
                                          <p:spTgt spid="51"/>
                                        </p:tgtEl>
                                        <p:attrNameLst>
                                          <p:attrName>style.visibility</p:attrName>
                                        </p:attrNameLst>
                                      </p:cBhvr>
                                      <p:to>
                                        <p:strVal val="visible"/>
                                      </p:to>
                                    </p:set>
                                    <p:animEffect transition="in" filter="wipe(left)">
                                      <p:cBhvr>
                                        <p:cTn id="109" dur="500"/>
                                        <p:tgtEl>
                                          <p:spTgt spid="51"/>
                                        </p:tgtEl>
                                      </p:cBhvr>
                                    </p:animEffect>
                                  </p:childTnLst>
                                </p:cTn>
                              </p:par>
                            </p:childTnLst>
                          </p:cTn>
                        </p:par>
                        <p:par>
                          <p:cTn id="110" fill="hold">
                            <p:stCondLst>
                              <p:cond delay="1500"/>
                            </p:stCondLst>
                            <p:childTnLst>
                              <p:par>
                                <p:cTn id="111" presetID="1" presetClass="entr" presetSubtype="0" fill="hold" grpId="0" nodeType="afterEffect">
                                  <p:stCondLst>
                                    <p:cond delay="0"/>
                                  </p:stCondLst>
                                  <p:childTnLst>
                                    <p:set>
                                      <p:cBhvr>
                                        <p:cTn id="112" dur="1" fill="hold">
                                          <p:stCondLst>
                                            <p:cond delay="0"/>
                                          </p:stCondLst>
                                        </p:cTn>
                                        <p:tgtEl>
                                          <p:spTgt spid="52"/>
                                        </p:tgtEl>
                                        <p:attrNameLst>
                                          <p:attrName>style.visibility</p:attrName>
                                        </p:attrNameLst>
                                      </p:cBhvr>
                                      <p:to>
                                        <p:strVal val="visible"/>
                                      </p:to>
                                    </p:set>
                                  </p:childTnLst>
                                </p:cTn>
                              </p:par>
                            </p:childTnLst>
                          </p:cTn>
                        </p:par>
                        <p:par>
                          <p:cTn id="113" fill="hold">
                            <p:stCondLst>
                              <p:cond delay="1500"/>
                            </p:stCondLst>
                            <p:childTnLst>
                              <p:par>
                                <p:cTn id="114" presetID="22" presetClass="entr" presetSubtype="8" fill="hold" grpId="0" nodeType="afterEffect">
                                  <p:stCondLst>
                                    <p:cond delay="0"/>
                                  </p:stCondLst>
                                  <p:childTnLst>
                                    <p:set>
                                      <p:cBhvr>
                                        <p:cTn id="115" dur="1" fill="hold">
                                          <p:stCondLst>
                                            <p:cond delay="0"/>
                                          </p:stCondLst>
                                        </p:cTn>
                                        <p:tgtEl>
                                          <p:spTgt spid="53"/>
                                        </p:tgtEl>
                                        <p:attrNameLst>
                                          <p:attrName>style.visibility</p:attrName>
                                        </p:attrNameLst>
                                      </p:cBhvr>
                                      <p:to>
                                        <p:strVal val="visible"/>
                                      </p:to>
                                    </p:set>
                                    <p:animEffect transition="in" filter="wipe(left)">
                                      <p:cBhvr>
                                        <p:cTn id="116" dur="500"/>
                                        <p:tgtEl>
                                          <p:spTgt spid="53"/>
                                        </p:tgtEl>
                                      </p:cBhvr>
                                    </p:animEffect>
                                  </p:childTnLst>
                                </p:cTn>
                              </p:par>
                              <p:par>
                                <p:cTn id="117" presetID="1" presetClass="entr" presetSubtype="0" fill="hold" grpId="0" nodeType="withEffect">
                                  <p:stCondLst>
                                    <p:cond delay="0"/>
                                  </p:stCondLst>
                                  <p:childTnLst>
                                    <p:set>
                                      <p:cBhvr>
                                        <p:cTn id="118" dur="1" fill="hold">
                                          <p:stCondLst>
                                            <p:cond delay="0"/>
                                          </p:stCondLst>
                                        </p:cTn>
                                        <p:tgtEl>
                                          <p:spTgt spid="54"/>
                                        </p:tgtEl>
                                        <p:attrNameLst>
                                          <p:attrName>style.visibility</p:attrName>
                                        </p:attrNameLst>
                                      </p:cBhvr>
                                      <p:to>
                                        <p:strVal val="visible"/>
                                      </p:to>
                                    </p:set>
                                  </p:childTnLst>
                                </p:cTn>
                              </p:par>
                            </p:childTnLst>
                          </p:cTn>
                        </p:par>
                        <p:par>
                          <p:cTn id="119" fill="hold">
                            <p:stCondLst>
                              <p:cond delay="2000"/>
                            </p:stCondLst>
                            <p:childTnLst>
                              <p:par>
                                <p:cTn id="120" presetID="22" presetClass="entr" presetSubtype="8" fill="hold" grpId="0" nodeType="afterEffect">
                                  <p:stCondLst>
                                    <p:cond delay="0"/>
                                  </p:stCondLst>
                                  <p:childTnLst>
                                    <p:set>
                                      <p:cBhvr>
                                        <p:cTn id="121" dur="1" fill="hold">
                                          <p:stCondLst>
                                            <p:cond delay="0"/>
                                          </p:stCondLst>
                                        </p:cTn>
                                        <p:tgtEl>
                                          <p:spTgt spid="55"/>
                                        </p:tgtEl>
                                        <p:attrNameLst>
                                          <p:attrName>style.visibility</p:attrName>
                                        </p:attrNameLst>
                                      </p:cBhvr>
                                      <p:to>
                                        <p:strVal val="visible"/>
                                      </p:to>
                                    </p:set>
                                    <p:animEffect transition="in" filter="wipe(left)">
                                      <p:cBhvr>
                                        <p:cTn id="122" dur="500"/>
                                        <p:tgtEl>
                                          <p:spTgt spid="55"/>
                                        </p:tgtEl>
                                      </p:cBhvr>
                                    </p:animEffect>
                                  </p:childTnLst>
                                </p:cTn>
                              </p:par>
                            </p:childTnLst>
                          </p:cTn>
                        </p:par>
                        <p:par>
                          <p:cTn id="123" fill="hold">
                            <p:stCondLst>
                              <p:cond delay="2500"/>
                            </p:stCondLst>
                            <p:childTnLst>
                              <p:par>
                                <p:cTn id="124" presetID="1" presetClass="entr" presetSubtype="0" fill="hold" grpId="0" nodeType="afterEffect">
                                  <p:stCondLst>
                                    <p:cond delay="0"/>
                                  </p:stCondLst>
                                  <p:childTnLst>
                                    <p:set>
                                      <p:cBhvr>
                                        <p:cTn id="125" dur="1" fill="hold">
                                          <p:stCondLst>
                                            <p:cond delay="0"/>
                                          </p:stCondLst>
                                        </p:cTn>
                                        <p:tgtEl>
                                          <p:spTgt spid="56"/>
                                        </p:tgtEl>
                                        <p:attrNameLst>
                                          <p:attrName>style.visibility</p:attrName>
                                        </p:attrNameLst>
                                      </p:cBhvr>
                                      <p:to>
                                        <p:strVal val="visible"/>
                                      </p:to>
                                    </p:set>
                                  </p:childTnLst>
                                </p:cTn>
                              </p:par>
                            </p:childTnLst>
                          </p:cTn>
                        </p:par>
                        <p:par>
                          <p:cTn id="126" fill="hold">
                            <p:stCondLst>
                              <p:cond delay="2500"/>
                            </p:stCondLst>
                            <p:childTnLst>
                              <p:par>
                                <p:cTn id="127" presetID="22" presetClass="entr" presetSubtype="8" fill="hold" grpId="0" nodeType="afterEffect">
                                  <p:stCondLst>
                                    <p:cond delay="0"/>
                                  </p:stCondLst>
                                  <p:childTnLst>
                                    <p:set>
                                      <p:cBhvr>
                                        <p:cTn id="128" dur="1" fill="hold">
                                          <p:stCondLst>
                                            <p:cond delay="0"/>
                                          </p:stCondLst>
                                        </p:cTn>
                                        <p:tgtEl>
                                          <p:spTgt spid="57"/>
                                        </p:tgtEl>
                                        <p:attrNameLst>
                                          <p:attrName>style.visibility</p:attrName>
                                        </p:attrNameLst>
                                      </p:cBhvr>
                                      <p:to>
                                        <p:strVal val="visible"/>
                                      </p:to>
                                    </p:set>
                                    <p:animEffect transition="in" filter="wipe(left)">
                                      <p:cBhvr>
                                        <p:cTn id="129" dur="500"/>
                                        <p:tgtEl>
                                          <p:spTgt spid="57"/>
                                        </p:tgtEl>
                                      </p:cBhvr>
                                    </p:animEffect>
                                  </p:childTnLst>
                                </p:cTn>
                              </p:par>
                            </p:childTnLst>
                          </p:cTn>
                        </p:par>
                      </p:childTnLst>
                    </p:cTn>
                  </p:par>
                  <p:par>
                    <p:cTn id="130" fill="hold">
                      <p:stCondLst>
                        <p:cond delay="indefinite"/>
                      </p:stCondLst>
                      <p:childTnLst>
                        <p:par>
                          <p:cTn id="131" fill="hold">
                            <p:stCondLst>
                              <p:cond delay="0"/>
                            </p:stCondLst>
                            <p:childTnLst>
                              <p:par>
                                <p:cTn id="132" presetID="22" presetClass="entr" presetSubtype="8" fill="hold" nodeType="clickEffect">
                                  <p:stCondLst>
                                    <p:cond delay="0"/>
                                  </p:stCondLst>
                                  <p:childTnLst>
                                    <p:set>
                                      <p:cBhvr>
                                        <p:cTn id="133" dur="1" fill="hold">
                                          <p:stCondLst>
                                            <p:cond delay="0"/>
                                          </p:stCondLst>
                                        </p:cTn>
                                        <p:tgtEl>
                                          <p:spTgt spid="58"/>
                                        </p:tgtEl>
                                        <p:attrNameLst>
                                          <p:attrName>style.visibility</p:attrName>
                                        </p:attrNameLst>
                                      </p:cBhvr>
                                      <p:to>
                                        <p:strVal val="visible"/>
                                      </p:to>
                                    </p:set>
                                    <p:animEffect transition="in" filter="wipe(left)">
                                      <p:cBhvr>
                                        <p:cTn id="134" dur="500"/>
                                        <p:tgtEl>
                                          <p:spTgt spid="58"/>
                                        </p:tgtEl>
                                      </p:cBhvr>
                                    </p:animEffect>
                                  </p:childTnLst>
                                </p:cTn>
                              </p:par>
                            </p:childTnLst>
                          </p:cTn>
                        </p:par>
                        <p:par>
                          <p:cTn id="135" fill="hold">
                            <p:stCondLst>
                              <p:cond delay="500"/>
                            </p:stCondLst>
                            <p:childTnLst>
                              <p:par>
                                <p:cTn id="136" presetID="22" presetClass="entr" presetSubtype="8" fill="hold" nodeType="afterEffect">
                                  <p:stCondLst>
                                    <p:cond delay="0"/>
                                  </p:stCondLst>
                                  <p:childTnLst>
                                    <p:set>
                                      <p:cBhvr>
                                        <p:cTn id="137" dur="1" fill="hold">
                                          <p:stCondLst>
                                            <p:cond delay="0"/>
                                          </p:stCondLst>
                                        </p:cTn>
                                        <p:tgtEl>
                                          <p:spTgt spid="60"/>
                                        </p:tgtEl>
                                        <p:attrNameLst>
                                          <p:attrName>style.visibility</p:attrName>
                                        </p:attrNameLst>
                                      </p:cBhvr>
                                      <p:to>
                                        <p:strVal val="visible"/>
                                      </p:to>
                                    </p:set>
                                    <p:animEffect transition="in" filter="wipe(left)">
                                      <p:cBhvr>
                                        <p:cTn id="138" dur="500"/>
                                        <p:tgtEl>
                                          <p:spTgt spid="60"/>
                                        </p:tgtEl>
                                      </p:cBhvr>
                                    </p:animEffect>
                                  </p:childTnLst>
                                </p:cTn>
                              </p:par>
                            </p:childTnLst>
                          </p:cTn>
                        </p:par>
                        <p:par>
                          <p:cTn id="139" fill="hold">
                            <p:stCondLst>
                              <p:cond delay="1000"/>
                            </p:stCondLst>
                            <p:childTnLst>
                              <p:par>
                                <p:cTn id="140" presetID="22" presetClass="entr" presetSubtype="8" fill="hold" nodeType="afterEffect">
                                  <p:stCondLst>
                                    <p:cond delay="0"/>
                                  </p:stCondLst>
                                  <p:childTnLst>
                                    <p:set>
                                      <p:cBhvr>
                                        <p:cTn id="141" dur="1" fill="hold">
                                          <p:stCondLst>
                                            <p:cond delay="0"/>
                                          </p:stCondLst>
                                        </p:cTn>
                                        <p:tgtEl>
                                          <p:spTgt spid="62"/>
                                        </p:tgtEl>
                                        <p:attrNameLst>
                                          <p:attrName>style.visibility</p:attrName>
                                        </p:attrNameLst>
                                      </p:cBhvr>
                                      <p:to>
                                        <p:strVal val="visible"/>
                                      </p:to>
                                    </p:set>
                                    <p:animEffect transition="in" filter="wipe(left)">
                                      <p:cBhvr>
                                        <p:cTn id="142" dur="500"/>
                                        <p:tgtEl>
                                          <p:spTgt spid="62"/>
                                        </p:tgtEl>
                                      </p:cBhvr>
                                    </p:animEffect>
                                  </p:childTnLst>
                                </p:cTn>
                              </p:par>
                            </p:childTnLst>
                          </p:cTn>
                        </p:par>
                        <p:par>
                          <p:cTn id="143" fill="hold">
                            <p:stCondLst>
                              <p:cond delay="1500"/>
                            </p:stCondLst>
                            <p:childTnLst>
                              <p:par>
                                <p:cTn id="144" presetID="22" presetClass="entr" presetSubtype="8" fill="hold" nodeType="afterEffect">
                                  <p:stCondLst>
                                    <p:cond delay="0"/>
                                  </p:stCondLst>
                                  <p:childTnLst>
                                    <p:set>
                                      <p:cBhvr>
                                        <p:cTn id="145" dur="1" fill="hold">
                                          <p:stCondLst>
                                            <p:cond delay="0"/>
                                          </p:stCondLst>
                                        </p:cTn>
                                        <p:tgtEl>
                                          <p:spTgt spid="67"/>
                                        </p:tgtEl>
                                        <p:attrNameLst>
                                          <p:attrName>style.visibility</p:attrName>
                                        </p:attrNameLst>
                                      </p:cBhvr>
                                      <p:to>
                                        <p:strVal val="visible"/>
                                      </p:to>
                                    </p:set>
                                    <p:animEffect transition="in" filter="wipe(left)">
                                      <p:cBhvr>
                                        <p:cTn id="146" dur="500"/>
                                        <p:tgtEl>
                                          <p:spTgt spid="67"/>
                                        </p:tgtEl>
                                      </p:cBhvr>
                                    </p:animEffect>
                                  </p:childTnLst>
                                </p:cTn>
                              </p:par>
                            </p:childTnLst>
                          </p:cTn>
                        </p:par>
                        <p:par>
                          <p:cTn id="147" fill="hold">
                            <p:stCondLst>
                              <p:cond delay="2000"/>
                            </p:stCondLst>
                            <p:childTnLst>
                              <p:par>
                                <p:cTn id="148" presetID="22" presetClass="entr" presetSubtype="8" fill="hold" nodeType="afterEffect">
                                  <p:stCondLst>
                                    <p:cond delay="0"/>
                                  </p:stCondLst>
                                  <p:childTnLst>
                                    <p:set>
                                      <p:cBhvr>
                                        <p:cTn id="149" dur="1" fill="hold">
                                          <p:stCondLst>
                                            <p:cond delay="0"/>
                                          </p:stCondLst>
                                        </p:cTn>
                                        <p:tgtEl>
                                          <p:spTgt spid="64"/>
                                        </p:tgtEl>
                                        <p:attrNameLst>
                                          <p:attrName>style.visibility</p:attrName>
                                        </p:attrNameLst>
                                      </p:cBhvr>
                                      <p:to>
                                        <p:strVal val="visible"/>
                                      </p:to>
                                    </p:set>
                                    <p:animEffect transition="in" filter="wipe(left)">
                                      <p:cBhvr>
                                        <p:cTn id="150"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animBg="1"/>
      <p:bldP spid="21" grpId="0"/>
      <p:bldP spid="24" grpId="0" animBg="1"/>
      <p:bldP spid="26" grpId="0"/>
      <p:bldP spid="27" grpId="0" animBg="1"/>
      <p:bldP spid="28" grpId="0"/>
      <p:bldP spid="29" grpId="0" animBg="1"/>
      <p:bldP spid="30" grpId="0"/>
      <p:bldP spid="32" grpId="0" animBg="1"/>
      <p:bldP spid="33" grpId="0"/>
      <p:bldP spid="34" grpId="0" animBg="1"/>
      <p:bldP spid="35" grpId="0"/>
      <p:bldP spid="46" grpId="0" animBg="1"/>
      <p:bldP spid="47" grpId="0"/>
      <p:bldP spid="48" grpId="0" animBg="1"/>
      <p:bldP spid="49" grpId="0"/>
      <p:bldP spid="50" grpId="0" animBg="1"/>
      <p:bldP spid="51" grpId="0"/>
      <p:bldP spid="52" grpId="0" animBg="1"/>
      <p:bldP spid="53" grpId="0"/>
      <p:bldP spid="54" grpId="0" animBg="1"/>
      <p:bldP spid="55" grpId="0"/>
      <p:bldP spid="56" grpId="0" animBg="1"/>
      <p:bldP spid="57" grpId="0"/>
      <p:bldP spid="7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9"/>
          <p:cNvSpPr txBox="1">
            <a:spLocks noChangeArrowheads="1"/>
          </p:cNvSpPr>
          <p:nvPr/>
        </p:nvSpPr>
        <p:spPr bwMode="auto">
          <a:xfrm>
            <a:off x="539552" y="339502"/>
            <a:ext cx="489654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5000"/>
              </a:lnSpc>
            </a:pPr>
            <a:r>
              <a:rPr lang="zh-CN" altLang="en-US" sz="3200" b="1" dirty="0">
                <a:latin typeface="楷体" panose="02010609060101010101" pitchFamily="49" charset="-122"/>
                <a:ea typeface="楷体" panose="02010609060101010101" pitchFamily="49" charset="-122"/>
              </a:rPr>
              <a:t>根据统计图，回答问题。</a:t>
            </a:r>
          </a:p>
        </p:txBody>
      </p:sp>
      <p:pic>
        <p:nvPicPr>
          <p:cNvPr id="2" name="图片 1"/>
          <p:cNvPicPr>
            <a:picLocks noChangeAspect="1"/>
          </p:cNvPicPr>
          <p:nvPr/>
        </p:nvPicPr>
        <p:blipFill>
          <a:blip r:embed="rId2"/>
          <a:stretch>
            <a:fillRect/>
          </a:stretch>
        </p:blipFill>
        <p:spPr>
          <a:xfrm>
            <a:off x="3923928" y="1210222"/>
            <a:ext cx="5011966" cy="3055311"/>
          </a:xfrm>
          <a:prstGeom prst="rect">
            <a:avLst/>
          </a:prstGeom>
        </p:spPr>
      </p:pic>
      <p:sp>
        <p:nvSpPr>
          <p:cNvPr id="15" name="TextBox 9"/>
          <p:cNvSpPr txBox="1">
            <a:spLocks noChangeArrowheads="1"/>
          </p:cNvSpPr>
          <p:nvPr/>
        </p:nvSpPr>
        <p:spPr bwMode="auto">
          <a:xfrm>
            <a:off x="742515" y="1131590"/>
            <a:ext cx="3281346" cy="808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5000"/>
              </a:lnSpc>
            </a:pPr>
            <a:r>
              <a:rPr lang="zh-CN" altLang="en-US" sz="2000" b="1" dirty="0">
                <a:latin typeface="楷体" panose="02010609060101010101" pitchFamily="49" charset="-122"/>
                <a:ea typeface="楷体" panose="02010609060101010101" pitchFamily="49" charset="-122"/>
              </a:rPr>
              <a:t>（</a:t>
            </a:r>
            <a:r>
              <a:rPr lang="en-US" altLang="zh-CN" sz="2000" b="1" dirty="0">
                <a:latin typeface="楷体" panose="02010609060101010101" pitchFamily="49" charset="-122"/>
                <a:ea typeface="楷体" panose="02010609060101010101" pitchFamily="49" charset="-122"/>
              </a:rPr>
              <a:t>1</a:t>
            </a:r>
            <a:r>
              <a:rPr lang="zh-CN" altLang="en-US" sz="2000" b="1" dirty="0">
                <a:latin typeface="楷体" panose="02010609060101010101" pitchFamily="49" charset="-122"/>
                <a:ea typeface="楷体" panose="02010609060101010101" pitchFamily="49" charset="-122"/>
              </a:rPr>
              <a:t>）从图中你能获得了哪些信息？与同伴交流。</a:t>
            </a:r>
            <a:endParaRPr lang="en-US" altLang="zh-CN" sz="2000" b="1" dirty="0">
              <a:latin typeface="楷体" panose="02010609060101010101" pitchFamily="49" charset="-122"/>
              <a:ea typeface="楷体" panose="02010609060101010101" pitchFamily="49" charset="-122"/>
            </a:endParaRPr>
          </a:p>
        </p:txBody>
      </p:sp>
      <p:sp>
        <p:nvSpPr>
          <p:cNvPr id="17" name="圆角矩形标注 18"/>
          <p:cNvSpPr/>
          <p:nvPr/>
        </p:nvSpPr>
        <p:spPr>
          <a:xfrm>
            <a:off x="1207007" y="1989793"/>
            <a:ext cx="2520280" cy="509949"/>
          </a:xfrm>
          <a:prstGeom prst="wedgeRoundRectCallout">
            <a:avLst>
              <a:gd name="adj1" fmla="val -32962"/>
              <a:gd name="adj2" fmla="val 47310"/>
              <a:gd name="adj3" fmla="val 16667"/>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zh-CN" altLang="en-US" sz="1600" b="1" dirty="0">
                <a:solidFill>
                  <a:schemeClr val="tx1"/>
                </a:solidFill>
                <a:latin typeface="楷体" panose="02010609060101010101" pitchFamily="49" charset="-122"/>
                <a:ea typeface="楷体" panose="02010609060101010101" pitchFamily="49" charset="-122"/>
              </a:rPr>
              <a:t>每一年女生近视人数都比比男生要多。</a:t>
            </a:r>
          </a:p>
        </p:txBody>
      </p:sp>
      <p:sp>
        <p:nvSpPr>
          <p:cNvPr id="20" name="圆角矩形标注 18"/>
          <p:cNvSpPr/>
          <p:nvPr/>
        </p:nvSpPr>
        <p:spPr>
          <a:xfrm>
            <a:off x="1191095" y="2619532"/>
            <a:ext cx="2520280" cy="528282"/>
          </a:xfrm>
          <a:prstGeom prst="wedgeRoundRectCallout">
            <a:avLst>
              <a:gd name="adj1" fmla="val -32381"/>
              <a:gd name="adj2" fmla="val 48895"/>
              <a:gd name="adj3" fmla="val 16667"/>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altLang="zh-CN" sz="1600" b="1" dirty="0">
                <a:solidFill>
                  <a:schemeClr val="tx1"/>
                </a:solidFill>
                <a:latin typeface="楷体" panose="02010609060101010101" pitchFamily="49" charset="-122"/>
                <a:ea typeface="楷体" panose="02010609060101010101" pitchFamily="49" charset="-122"/>
              </a:rPr>
              <a:t>2007</a:t>
            </a:r>
            <a:r>
              <a:rPr lang="zh-CN" altLang="en-US" sz="1600" b="1" dirty="0">
                <a:solidFill>
                  <a:schemeClr val="tx1"/>
                </a:solidFill>
                <a:latin typeface="楷体" panose="02010609060101010101" pitchFamily="49" charset="-122"/>
                <a:ea typeface="楷体" panose="02010609060101010101" pitchFamily="49" charset="-122"/>
              </a:rPr>
              <a:t>年，男女生近视人数最接近。</a:t>
            </a:r>
          </a:p>
        </p:txBody>
      </p:sp>
      <p:sp>
        <p:nvSpPr>
          <p:cNvPr id="21" name="圆角矩形标注 18"/>
          <p:cNvSpPr/>
          <p:nvPr/>
        </p:nvSpPr>
        <p:spPr>
          <a:xfrm>
            <a:off x="1191095" y="3267579"/>
            <a:ext cx="2520280" cy="528307"/>
          </a:xfrm>
          <a:prstGeom prst="wedgeRoundRectCallout">
            <a:avLst>
              <a:gd name="adj1" fmla="val -33263"/>
              <a:gd name="adj2" fmla="val 48945"/>
              <a:gd name="adj3" fmla="val 16667"/>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altLang="zh-CN" sz="1600" b="1" dirty="0">
                <a:solidFill>
                  <a:schemeClr val="tx1"/>
                </a:solidFill>
                <a:latin typeface="楷体" panose="02010609060101010101" pitchFamily="49" charset="-122"/>
                <a:ea typeface="楷体" panose="02010609060101010101" pitchFamily="49" charset="-122"/>
              </a:rPr>
              <a:t>2012</a:t>
            </a:r>
            <a:r>
              <a:rPr lang="zh-CN" altLang="en-US" sz="1600" b="1" dirty="0">
                <a:solidFill>
                  <a:schemeClr val="tx1"/>
                </a:solidFill>
                <a:latin typeface="楷体" panose="02010609060101010101" pitchFamily="49" charset="-122"/>
                <a:ea typeface="楷体" panose="02010609060101010101" pitchFamily="49" charset="-122"/>
              </a:rPr>
              <a:t>年，男女生近视人数相差最多。</a:t>
            </a:r>
          </a:p>
        </p:txBody>
      </p:sp>
      <p:sp>
        <p:nvSpPr>
          <p:cNvPr id="22" name="圆角矩形标注 18"/>
          <p:cNvSpPr/>
          <p:nvPr/>
        </p:nvSpPr>
        <p:spPr>
          <a:xfrm>
            <a:off x="1115616" y="3915626"/>
            <a:ext cx="2520280" cy="455031"/>
          </a:xfrm>
          <a:prstGeom prst="wedgeRoundRectCallout">
            <a:avLst>
              <a:gd name="adj1" fmla="val -33266"/>
              <a:gd name="adj2" fmla="val 44847"/>
              <a:gd name="adj3" fmla="val 16667"/>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altLang="zh-CN" sz="1600" b="1" dirty="0">
                <a:solidFill>
                  <a:schemeClr val="tx1"/>
                </a:solidFill>
                <a:latin typeface="楷体" panose="02010609060101010101" pitchFamily="49" charset="-122"/>
                <a:ea typeface="楷体" panose="02010609060101010101" pitchFamily="49" charset="-122"/>
              </a:rPr>
              <a:t>……</a:t>
            </a:r>
            <a:endParaRPr lang="zh-CN" altLang="en-US" sz="1600" b="1" dirty="0">
              <a:solidFill>
                <a:schemeClr val="tx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circle(in)">
                                      <p:cBhvr>
                                        <p:cTn id="7" dur="10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circle(in)">
                                      <p:cBhvr>
                                        <p:cTn id="12" dur="10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circle(in)">
                                      <p:cBhvr>
                                        <p:cTn id="17" dur="10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circle(in)">
                                      <p:cBhvr>
                                        <p:cTn id="22"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20" grpId="0" bldLvl="0" animBg="1"/>
      <p:bldP spid="21" grpId="0" bldLvl="0" animBg="1"/>
      <p:bldP spid="22"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3851920" y="555526"/>
            <a:ext cx="5011966" cy="3055311"/>
          </a:xfrm>
          <a:prstGeom prst="rect">
            <a:avLst/>
          </a:prstGeom>
        </p:spPr>
      </p:pic>
      <p:sp>
        <p:nvSpPr>
          <p:cNvPr id="16" name="TextBox 9"/>
          <p:cNvSpPr txBox="1">
            <a:spLocks noChangeArrowheads="1"/>
          </p:cNvSpPr>
          <p:nvPr/>
        </p:nvSpPr>
        <p:spPr bwMode="auto">
          <a:xfrm>
            <a:off x="251520" y="421063"/>
            <a:ext cx="3740174" cy="193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5000"/>
              </a:lnSpc>
            </a:pPr>
            <a:r>
              <a:rPr lang="zh-CN" altLang="en-US" sz="2400" b="1" dirty="0">
                <a:latin typeface="楷体" panose="02010609060101010101" pitchFamily="49" charset="-122"/>
                <a:ea typeface="楷体" panose="02010609060101010101" pitchFamily="49" charset="-122"/>
              </a:rPr>
              <a:t>（</a:t>
            </a:r>
            <a:r>
              <a:rPr lang="en-US" altLang="zh-CN" sz="2400" b="1" dirty="0">
                <a:latin typeface="楷体" panose="02010609060101010101" pitchFamily="49" charset="-122"/>
                <a:ea typeface="楷体" panose="02010609060101010101" pitchFamily="49" charset="-122"/>
              </a:rPr>
              <a:t>2</a:t>
            </a:r>
            <a:r>
              <a:rPr lang="zh-CN" altLang="en-US" sz="2400" b="1" dirty="0">
                <a:latin typeface="楷体" panose="02010609060101010101" pitchFamily="49" charset="-122"/>
                <a:ea typeface="楷体" panose="02010609060101010101" pitchFamily="49" charset="-122"/>
              </a:rPr>
              <a:t>）该年级男、女生患近视的变化趋势是怎样的？预计</a:t>
            </a:r>
            <a:r>
              <a:rPr lang="en-US" altLang="zh-CN" sz="2400" b="1" dirty="0">
                <a:latin typeface="楷体" panose="02010609060101010101" pitchFamily="49" charset="-122"/>
                <a:ea typeface="楷体" panose="02010609060101010101" pitchFamily="49" charset="-122"/>
              </a:rPr>
              <a:t>2013</a:t>
            </a:r>
            <a:r>
              <a:rPr lang="zh-CN" altLang="en-US" sz="2400" b="1" dirty="0">
                <a:latin typeface="楷体" panose="02010609060101010101" pitchFamily="49" charset="-122"/>
                <a:ea typeface="楷体" panose="02010609060101010101" pitchFamily="49" charset="-122"/>
              </a:rPr>
              <a:t>年男、女生患近视的情况会怎样？</a:t>
            </a:r>
          </a:p>
        </p:txBody>
      </p:sp>
      <p:sp>
        <p:nvSpPr>
          <p:cNvPr id="19" name="圆角矩形标注 18"/>
          <p:cNvSpPr/>
          <p:nvPr/>
        </p:nvSpPr>
        <p:spPr>
          <a:xfrm>
            <a:off x="467544" y="2446991"/>
            <a:ext cx="2847406" cy="630679"/>
          </a:xfrm>
          <a:prstGeom prst="wedgeRoundRectCallout">
            <a:avLst>
              <a:gd name="adj1" fmla="val 35026"/>
              <a:gd name="adj2" fmla="val 45773"/>
              <a:gd name="adj3" fmla="val 16667"/>
            </a:avLst>
          </a:prstGeom>
          <a:no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zh-CN" altLang="en-US" sz="1800" b="1" dirty="0">
                <a:solidFill>
                  <a:schemeClr val="tx1"/>
                </a:solidFill>
                <a:latin typeface="楷体" panose="02010609060101010101" pitchFamily="49" charset="-122"/>
                <a:ea typeface="楷体" panose="02010609060101010101" pitchFamily="49" charset="-122"/>
              </a:rPr>
              <a:t>该年级男、女生患近视人数越来越多。</a:t>
            </a:r>
          </a:p>
        </p:txBody>
      </p:sp>
      <p:sp>
        <p:nvSpPr>
          <p:cNvPr id="20" name="圆角矩形标注 18"/>
          <p:cNvSpPr/>
          <p:nvPr/>
        </p:nvSpPr>
        <p:spPr>
          <a:xfrm>
            <a:off x="503308" y="3282161"/>
            <a:ext cx="2847406" cy="729749"/>
          </a:xfrm>
          <a:prstGeom prst="wedgeRoundRectCallout">
            <a:avLst>
              <a:gd name="adj1" fmla="val 35026"/>
              <a:gd name="adj2" fmla="val 45773"/>
              <a:gd name="adj3" fmla="val 16667"/>
            </a:avLst>
          </a:prstGeom>
          <a:no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zh-CN" altLang="en-US" sz="1800" b="1" dirty="0">
                <a:solidFill>
                  <a:schemeClr val="tx1"/>
                </a:solidFill>
                <a:latin typeface="楷体" panose="02010609060101010101" pitchFamily="49" charset="-122"/>
                <a:ea typeface="楷体" panose="02010609060101010101" pitchFamily="49" charset="-122"/>
              </a:rPr>
              <a:t>我估计</a:t>
            </a:r>
            <a:r>
              <a:rPr lang="en-US" altLang="zh-CN" sz="1800" b="1" dirty="0">
                <a:solidFill>
                  <a:schemeClr val="tx1"/>
                </a:solidFill>
                <a:latin typeface="楷体" panose="02010609060101010101" pitchFamily="49" charset="-122"/>
                <a:ea typeface="楷体" panose="02010609060101010101" pitchFamily="49" charset="-122"/>
              </a:rPr>
              <a:t>2013</a:t>
            </a:r>
            <a:r>
              <a:rPr lang="zh-CN" altLang="en-US" sz="1800" b="1" dirty="0">
                <a:solidFill>
                  <a:schemeClr val="tx1"/>
                </a:solidFill>
                <a:latin typeface="楷体" panose="02010609060101010101" pitchFamily="49" charset="-122"/>
                <a:ea typeface="楷体" panose="02010609060101010101" pitchFamily="49" charset="-122"/>
              </a:rPr>
              <a:t>年，男生</a:t>
            </a:r>
            <a:r>
              <a:rPr lang="en-US" altLang="zh-CN" sz="1800" b="1" dirty="0">
                <a:solidFill>
                  <a:schemeClr val="tx1"/>
                </a:solidFill>
                <a:latin typeface="楷体" panose="02010609060101010101" pitchFamily="49" charset="-122"/>
                <a:ea typeface="楷体" panose="02010609060101010101" pitchFamily="49" charset="-122"/>
              </a:rPr>
              <a:t>50</a:t>
            </a:r>
            <a:r>
              <a:rPr lang="zh-CN" altLang="en-US" sz="1800" b="1" dirty="0">
                <a:solidFill>
                  <a:schemeClr val="tx1"/>
                </a:solidFill>
                <a:latin typeface="楷体" panose="02010609060101010101" pitchFamily="49" charset="-122"/>
                <a:ea typeface="楷体" panose="02010609060101010101" pitchFamily="49" charset="-122"/>
              </a:rPr>
              <a:t>人，女生</a:t>
            </a:r>
            <a:r>
              <a:rPr lang="en-US" altLang="zh-CN" sz="1800" b="1" dirty="0">
                <a:solidFill>
                  <a:schemeClr val="tx1"/>
                </a:solidFill>
                <a:latin typeface="楷体" panose="02010609060101010101" pitchFamily="49" charset="-122"/>
                <a:ea typeface="楷体" panose="02010609060101010101" pitchFamily="49" charset="-122"/>
              </a:rPr>
              <a:t>70</a:t>
            </a:r>
            <a:r>
              <a:rPr lang="zh-CN" altLang="en-US" sz="1800" b="1" dirty="0">
                <a:solidFill>
                  <a:schemeClr val="tx1"/>
                </a:solidFill>
                <a:latin typeface="楷体" panose="02010609060101010101" pitchFamily="49" charset="-122"/>
                <a:ea typeface="楷体" panose="02010609060101010101" pitchFamily="49" charset="-122"/>
              </a:rPr>
              <a:t>人。</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circle(in)">
                                      <p:cBhvr>
                                        <p:cTn id="7" dur="10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circle(in)">
                                      <p:cBhvr>
                                        <p:cTn id="12"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Group 157"/>
          <p:cNvGraphicFramePr/>
          <p:nvPr/>
        </p:nvGraphicFramePr>
        <p:xfrm>
          <a:off x="3347046" y="1652291"/>
          <a:ext cx="4752975" cy="2432850"/>
        </p:xfrm>
        <a:graphic>
          <a:graphicData uri="http://schemas.openxmlformats.org/drawingml/2006/table">
            <a:tbl>
              <a:tblPr/>
              <a:tblGrid>
                <a:gridCol w="679450">
                  <a:extLst>
                    <a:ext uri="{9D8B030D-6E8A-4147-A177-3AD203B41FA5}">
                      <a16:colId xmlns:a16="http://schemas.microsoft.com/office/drawing/2014/main" val="20000"/>
                    </a:ext>
                  </a:extLst>
                </a:gridCol>
                <a:gridCol w="677862">
                  <a:extLst>
                    <a:ext uri="{9D8B030D-6E8A-4147-A177-3AD203B41FA5}">
                      <a16:colId xmlns:a16="http://schemas.microsoft.com/office/drawing/2014/main" val="20001"/>
                    </a:ext>
                  </a:extLst>
                </a:gridCol>
                <a:gridCol w="658813">
                  <a:extLst>
                    <a:ext uri="{9D8B030D-6E8A-4147-A177-3AD203B41FA5}">
                      <a16:colId xmlns:a16="http://schemas.microsoft.com/office/drawing/2014/main" val="20002"/>
                    </a:ext>
                  </a:extLst>
                </a:gridCol>
                <a:gridCol w="700087">
                  <a:extLst>
                    <a:ext uri="{9D8B030D-6E8A-4147-A177-3AD203B41FA5}">
                      <a16:colId xmlns:a16="http://schemas.microsoft.com/office/drawing/2014/main" val="20003"/>
                    </a:ext>
                  </a:extLst>
                </a:gridCol>
                <a:gridCol w="668338">
                  <a:extLst>
                    <a:ext uri="{9D8B030D-6E8A-4147-A177-3AD203B41FA5}">
                      <a16:colId xmlns:a16="http://schemas.microsoft.com/office/drawing/2014/main" val="20004"/>
                    </a:ext>
                  </a:extLst>
                </a:gridCol>
                <a:gridCol w="688975">
                  <a:extLst>
                    <a:ext uri="{9D8B030D-6E8A-4147-A177-3AD203B41FA5}">
                      <a16:colId xmlns:a16="http://schemas.microsoft.com/office/drawing/2014/main" val="20005"/>
                    </a:ext>
                  </a:extLst>
                </a:gridCol>
                <a:gridCol w="679450">
                  <a:extLst>
                    <a:ext uri="{9D8B030D-6E8A-4147-A177-3AD203B41FA5}">
                      <a16:colId xmlns:a16="http://schemas.microsoft.com/office/drawing/2014/main" val="20006"/>
                    </a:ext>
                  </a:extLst>
                </a:gridCol>
              </a:tblGrid>
              <a:tr h="240824">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dirty="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cap="flat">
                      <a:noFill/>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40824">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40824">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40824">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40824">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40824">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dirty="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40824">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40824">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40824">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40824">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cap="flat">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35000"/>
                        </a:lnSpc>
                        <a:spcBef>
                          <a:spcPct val="20000"/>
                        </a:spcBef>
                        <a:spcAft>
                          <a:spcPct val="0"/>
                        </a:spcAft>
                        <a:buClrTx/>
                        <a:buSzTx/>
                        <a:buFont typeface="Arial" panose="020B0604020202020204" pitchFamily="34" charset="0"/>
                        <a:buNone/>
                      </a:pPr>
                      <a:endParaRPr kumimoji="0" lang="zh-CN" altLang="en-US" sz="2600" b="0" i="0" u="none" strike="noStrike" cap="none" normalizeH="0" baseline="0" dirty="0">
                        <a:ln>
                          <a:noFill/>
                        </a:ln>
                        <a:solidFill>
                          <a:schemeClr val="tx1"/>
                        </a:solidFill>
                        <a:effectLst/>
                        <a:latin typeface="宋体" panose="02010600030101010101" pitchFamily="2" charset="-122"/>
                        <a:ea typeface="宋体" panose="02010600030101010101" pitchFamily="2" charset="-122"/>
                      </a:endParaRPr>
                    </a:p>
                  </a:txBody>
                  <a:tcPr marT="41791" marB="4179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grpSp>
        <p:nvGrpSpPr>
          <p:cNvPr id="10" name="Group 101"/>
          <p:cNvGrpSpPr/>
          <p:nvPr/>
        </p:nvGrpSpPr>
        <p:grpSpPr bwMode="auto">
          <a:xfrm>
            <a:off x="2843808" y="1276053"/>
            <a:ext cx="4579938" cy="3100388"/>
            <a:chOff x="1066" y="776"/>
            <a:chExt cx="2885" cy="1953"/>
          </a:xfrm>
        </p:grpSpPr>
        <p:sp>
          <p:nvSpPr>
            <p:cNvPr id="15" name="Text Box 102"/>
            <p:cNvSpPr txBox="1">
              <a:spLocks noChangeArrowheads="1"/>
            </p:cNvSpPr>
            <p:nvPr/>
          </p:nvSpPr>
          <p:spPr bwMode="auto">
            <a:xfrm>
              <a:off x="1066" y="861"/>
              <a:ext cx="408" cy="1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lnSpc>
                  <a:spcPct val="45000"/>
                </a:lnSpc>
                <a:spcBef>
                  <a:spcPct val="50000"/>
                </a:spcBef>
              </a:pPr>
              <a:endParaRPr lang="en-US" altLang="zh-CN" sz="2000" b="1" dirty="0">
                <a:latin typeface="楷体" panose="02010609060101010101" pitchFamily="49" charset="-122"/>
                <a:ea typeface="楷体" panose="02010609060101010101" pitchFamily="49" charset="-122"/>
              </a:endParaRPr>
            </a:p>
            <a:p>
              <a:pPr eaLnBrk="1" hangingPunct="1">
                <a:lnSpc>
                  <a:spcPct val="45000"/>
                </a:lnSpc>
                <a:spcBef>
                  <a:spcPct val="50000"/>
                </a:spcBef>
              </a:pPr>
              <a:r>
                <a:rPr lang="en-US" altLang="zh-CN" sz="1400" b="1" dirty="0">
                  <a:latin typeface="楷体" panose="02010609060101010101" pitchFamily="49" charset="-122"/>
                  <a:ea typeface="楷体" panose="02010609060101010101" pitchFamily="49" charset="-122"/>
                </a:rPr>
                <a:t>150</a:t>
              </a:r>
            </a:p>
            <a:p>
              <a:pPr eaLnBrk="1" hangingPunct="1">
                <a:lnSpc>
                  <a:spcPct val="45000"/>
                </a:lnSpc>
                <a:spcBef>
                  <a:spcPct val="50000"/>
                </a:spcBef>
              </a:pPr>
              <a:r>
                <a:rPr lang="en-US" altLang="zh-CN" sz="1400" b="1" dirty="0">
                  <a:latin typeface="楷体" panose="02010609060101010101" pitchFamily="49" charset="-122"/>
                  <a:ea typeface="楷体" panose="02010609060101010101" pitchFamily="49" charset="-122"/>
                </a:rPr>
                <a:t>145</a:t>
              </a:r>
            </a:p>
            <a:p>
              <a:pPr eaLnBrk="1" hangingPunct="1">
                <a:lnSpc>
                  <a:spcPct val="45000"/>
                </a:lnSpc>
                <a:spcBef>
                  <a:spcPct val="50000"/>
                </a:spcBef>
              </a:pPr>
              <a:r>
                <a:rPr lang="en-US" altLang="zh-CN" sz="1400" b="1" dirty="0">
                  <a:latin typeface="楷体" panose="02010609060101010101" pitchFamily="49" charset="-122"/>
                  <a:ea typeface="楷体" panose="02010609060101010101" pitchFamily="49" charset="-122"/>
                </a:rPr>
                <a:t>140</a:t>
              </a:r>
            </a:p>
            <a:p>
              <a:pPr eaLnBrk="1" hangingPunct="1">
                <a:lnSpc>
                  <a:spcPct val="45000"/>
                </a:lnSpc>
                <a:spcBef>
                  <a:spcPct val="50000"/>
                </a:spcBef>
              </a:pPr>
              <a:r>
                <a:rPr lang="en-US" altLang="zh-CN" sz="1400" b="1" dirty="0">
                  <a:latin typeface="楷体" panose="02010609060101010101" pitchFamily="49" charset="-122"/>
                  <a:ea typeface="楷体" panose="02010609060101010101" pitchFamily="49" charset="-122"/>
                </a:rPr>
                <a:t>135</a:t>
              </a:r>
            </a:p>
            <a:p>
              <a:pPr eaLnBrk="1" hangingPunct="1">
                <a:lnSpc>
                  <a:spcPct val="45000"/>
                </a:lnSpc>
                <a:spcBef>
                  <a:spcPct val="50000"/>
                </a:spcBef>
              </a:pPr>
              <a:r>
                <a:rPr lang="en-US" altLang="zh-CN" sz="1400" b="1" dirty="0">
                  <a:latin typeface="楷体" panose="02010609060101010101" pitchFamily="49" charset="-122"/>
                  <a:ea typeface="楷体" panose="02010609060101010101" pitchFamily="49" charset="-122"/>
                </a:rPr>
                <a:t>130</a:t>
              </a:r>
            </a:p>
            <a:p>
              <a:pPr eaLnBrk="1" hangingPunct="1">
                <a:lnSpc>
                  <a:spcPct val="45000"/>
                </a:lnSpc>
                <a:spcBef>
                  <a:spcPct val="50000"/>
                </a:spcBef>
              </a:pPr>
              <a:r>
                <a:rPr lang="en-US" altLang="zh-CN" sz="1400" b="1" dirty="0">
                  <a:latin typeface="楷体" panose="02010609060101010101" pitchFamily="49" charset="-122"/>
                  <a:ea typeface="楷体" panose="02010609060101010101" pitchFamily="49" charset="-122"/>
                </a:rPr>
                <a:t>125</a:t>
              </a:r>
            </a:p>
            <a:p>
              <a:pPr eaLnBrk="1" hangingPunct="1">
                <a:lnSpc>
                  <a:spcPct val="45000"/>
                </a:lnSpc>
                <a:spcBef>
                  <a:spcPct val="50000"/>
                </a:spcBef>
              </a:pPr>
              <a:r>
                <a:rPr lang="en-US" altLang="zh-CN" sz="1400" b="1" dirty="0">
                  <a:latin typeface="楷体" panose="02010609060101010101" pitchFamily="49" charset="-122"/>
                  <a:ea typeface="楷体" panose="02010609060101010101" pitchFamily="49" charset="-122"/>
                </a:rPr>
                <a:t>120</a:t>
              </a:r>
            </a:p>
            <a:p>
              <a:pPr eaLnBrk="1" hangingPunct="1">
                <a:lnSpc>
                  <a:spcPct val="45000"/>
                </a:lnSpc>
                <a:spcBef>
                  <a:spcPct val="50000"/>
                </a:spcBef>
              </a:pPr>
              <a:r>
                <a:rPr lang="en-US" altLang="zh-CN" sz="1400" b="1" dirty="0">
                  <a:latin typeface="楷体" panose="02010609060101010101" pitchFamily="49" charset="-122"/>
                  <a:ea typeface="楷体" panose="02010609060101010101" pitchFamily="49" charset="-122"/>
                </a:rPr>
                <a:t>115</a:t>
              </a:r>
            </a:p>
            <a:p>
              <a:pPr eaLnBrk="1" hangingPunct="1">
                <a:lnSpc>
                  <a:spcPct val="45000"/>
                </a:lnSpc>
                <a:spcBef>
                  <a:spcPct val="50000"/>
                </a:spcBef>
              </a:pPr>
              <a:r>
                <a:rPr lang="en-US" altLang="zh-CN" sz="1400" b="1" dirty="0">
                  <a:latin typeface="楷体" panose="02010609060101010101" pitchFamily="49" charset="-122"/>
                  <a:ea typeface="楷体" panose="02010609060101010101" pitchFamily="49" charset="-122"/>
                </a:rPr>
                <a:t>110</a:t>
              </a:r>
            </a:p>
            <a:p>
              <a:pPr eaLnBrk="1" hangingPunct="1">
                <a:lnSpc>
                  <a:spcPct val="45000"/>
                </a:lnSpc>
                <a:spcBef>
                  <a:spcPct val="50000"/>
                </a:spcBef>
              </a:pPr>
              <a:r>
                <a:rPr lang="en-US" altLang="zh-CN" sz="1400" b="1" dirty="0">
                  <a:latin typeface="楷体" panose="02010609060101010101" pitchFamily="49" charset="-122"/>
                  <a:ea typeface="楷体" panose="02010609060101010101" pitchFamily="49" charset="-122"/>
                </a:rPr>
                <a:t>105</a:t>
              </a:r>
            </a:p>
            <a:p>
              <a:pPr eaLnBrk="1" hangingPunct="1">
                <a:lnSpc>
                  <a:spcPct val="45000"/>
                </a:lnSpc>
                <a:spcBef>
                  <a:spcPct val="50000"/>
                </a:spcBef>
              </a:pPr>
              <a:endParaRPr lang="en-US" altLang="zh-CN" sz="1400" b="1" dirty="0">
                <a:latin typeface="楷体" panose="02010609060101010101" pitchFamily="49" charset="-122"/>
                <a:ea typeface="楷体" panose="02010609060101010101" pitchFamily="49" charset="-122"/>
              </a:endParaRPr>
            </a:p>
            <a:p>
              <a:pPr eaLnBrk="1" hangingPunct="1">
                <a:lnSpc>
                  <a:spcPct val="45000"/>
                </a:lnSpc>
                <a:spcBef>
                  <a:spcPct val="50000"/>
                </a:spcBef>
              </a:pPr>
              <a:r>
                <a:rPr lang="en-US" altLang="zh-CN" sz="1400" b="1" dirty="0">
                  <a:latin typeface="楷体" panose="02010609060101010101" pitchFamily="49" charset="-122"/>
                  <a:ea typeface="楷体" panose="02010609060101010101" pitchFamily="49" charset="-122"/>
                </a:rPr>
                <a:t>    0</a:t>
              </a:r>
            </a:p>
            <a:p>
              <a:pPr eaLnBrk="1" hangingPunct="1">
                <a:lnSpc>
                  <a:spcPct val="35000"/>
                </a:lnSpc>
                <a:spcBef>
                  <a:spcPct val="50000"/>
                </a:spcBef>
              </a:pPr>
              <a:endParaRPr lang="en-US" altLang="zh-CN" sz="2000" b="1" dirty="0">
                <a:latin typeface="楷体" panose="02010609060101010101" pitchFamily="49" charset="-122"/>
                <a:ea typeface="楷体" panose="02010609060101010101" pitchFamily="49" charset="-122"/>
              </a:endParaRPr>
            </a:p>
          </p:txBody>
        </p:sp>
        <p:sp>
          <p:nvSpPr>
            <p:cNvPr id="16" name="Text Box 103"/>
            <p:cNvSpPr txBox="1">
              <a:spLocks noChangeArrowheads="1"/>
            </p:cNvSpPr>
            <p:nvPr/>
          </p:nvSpPr>
          <p:spPr bwMode="auto">
            <a:xfrm>
              <a:off x="1202" y="776"/>
              <a:ext cx="99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dirty="0">
                  <a:latin typeface="楷体" panose="02010609060101010101" pitchFamily="49" charset="-122"/>
                  <a:ea typeface="楷体" panose="02010609060101010101" pitchFamily="49" charset="-122"/>
                </a:rPr>
                <a:t>数量（件）</a:t>
              </a:r>
            </a:p>
          </p:txBody>
        </p:sp>
        <p:grpSp>
          <p:nvGrpSpPr>
            <p:cNvPr id="17" name="Group 104"/>
            <p:cNvGrpSpPr/>
            <p:nvPr/>
          </p:nvGrpSpPr>
          <p:grpSpPr bwMode="auto">
            <a:xfrm>
              <a:off x="1383" y="1014"/>
              <a:ext cx="2568" cy="1509"/>
              <a:chOff x="1383" y="1014"/>
              <a:chExt cx="2568" cy="1509"/>
            </a:xfrm>
          </p:grpSpPr>
          <p:sp>
            <p:nvSpPr>
              <p:cNvPr id="18" name="Line 105"/>
              <p:cNvSpPr>
                <a:spLocks noChangeShapeType="1"/>
              </p:cNvSpPr>
              <p:nvPr/>
            </p:nvSpPr>
            <p:spPr bwMode="auto">
              <a:xfrm>
                <a:off x="1383" y="1014"/>
                <a:ext cx="0" cy="1361"/>
              </a:xfrm>
              <a:prstGeom prst="line">
                <a:avLst/>
              </a:prstGeom>
              <a:noFill/>
              <a:ln w="28575">
                <a:solidFill>
                  <a:schemeClr val="tx1"/>
                </a:solidFill>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19" name="Line 106"/>
              <p:cNvSpPr>
                <a:spLocks noChangeShapeType="1"/>
              </p:cNvSpPr>
              <p:nvPr/>
            </p:nvSpPr>
            <p:spPr bwMode="auto">
              <a:xfrm>
                <a:off x="1383" y="2371"/>
                <a:ext cx="46" cy="61"/>
              </a:xfrm>
              <a:prstGeom prst="line">
                <a:avLst/>
              </a:prstGeom>
              <a:noFill/>
              <a:ln w="28575">
                <a:solidFill>
                  <a:schemeClr val="tx1"/>
                </a:solidFill>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20" name="Line 107"/>
              <p:cNvSpPr>
                <a:spLocks noChangeShapeType="1"/>
              </p:cNvSpPr>
              <p:nvPr/>
            </p:nvSpPr>
            <p:spPr bwMode="auto">
              <a:xfrm flipH="1">
                <a:off x="1383" y="2432"/>
                <a:ext cx="46" cy="91"/>
              </a:xfrm>
              <a:prstGeom prst="line">
                <a:avLst/>
              </a:prstGeom>
              <a:noFill/>
              <a:ln w="28575">
                <a:solidFill>
                  <a:schemeClr val="tx1"/>
                </a:solidFill>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21" name="Line 108"/>
              <p:cNvSpPr>
                <a:spLocks noChangeShapeType="1"/>
              </p:cNvSpPr>
              <p:nvPr/>
            </p:nvSpPr>
            <p:spPr bwMode="auto">
              <a:xfrm>
                <a:off x="1810" y="2375"/>
                <a:ext cx="0" cy="136"/>
              </a:xfrm>
              <a:prstGeom prst="line">
                <a:avLst/>
              </a:prstGeom>
              <a:noFill/>
              <a:ln w="28575">
                <a:solidFill>
                  <a:schemeClr val="tx1"/>
                </a:solidFill>
                <a:prstDash val="sysDot"/>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22" name="Line 109"/>
              <p:cNvSpPr>
                <a:spLocks noChangeShapeType="1"/>
              </p:cNvSpPr>
              <p:nvPr/>
            </p:nvSpPr>
            <p:spPr bwMode="auto">
              <a:xfrm>
                <a:off x="2669" y="2375"/>
                <a:ext cx="0" cy="136"/>
              </a:xfrm>
              <a:prstGeom prst="line">
                <a:avLst/>
              </a:prstGeom>
              <a:noFill/>
              <a:ln w="28575">
                <a:solidFill>
                  <a:schemeClr val="tx1"/>
                </a:solidFill>
                <a:prstDash val="sysDot"/>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23" name="Line 110"/>
              <p:cNvSpPr>
                <a:spLocks noChangeShapeType="1"/>
              </p:cNvSpPr>
              <p:nvPr/>
            </p:nvSpPr>
            <p:spPr bwMode="auto">
              <a:xfrm>
                <a:off x="3095" y="2383"/>
                <a:ext cx="0" cy="136"/>
              </a:xfrm>
              <a:prstGeom prst="line">
                <a:avLst/>
              </a:prstGeom>
              <a:noFill/>
              <a:ln w="28575">
                <a:solidFill>
                  <a:schemeClr val="tx1"/>
                </a:solidFill>
                <a:prstDash val="sysDot"/>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24" name="Line 111"/>
              <p:cNvSpPr>
                <a:spLocks noChangeShapeType="1"/>
              </p:cNvSpPr>
              <p:nvPr/>
            </p:nvSpPr>
            <p:spPr bwMode="auto">
              <a:xfrm>
                <a:off x="2242" y="2372"/>
                <a:ext cx="0" cy="136"/>
              </a:xfrm>
              <a:prstGeom prst="line">
                <a:avLst/>
              </a:prstGeom>
              <a:noFill/>
              <a:ln w="28575">
                <a:solidFill>
                  <a:schemeClr val="tx1"/>
                </a:solidFill>
                <a:prstDash val="sysDot"/>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26" name="Line 112"/>
              <p:cNvSpPr>
                <a:spLocks noChangeShapeType="1"/>
              </p:cNvSpPr>
              <p:nvPr/>
            </p:nvSpPr>
            <p:spPr bwMode="auto">
              <a:xfrm>
                <a:off x="3951" y="2381"/>
                <a:ext cx="0" cy="136"/>
              </a:xfrm>
              <a:prstGeom prst="line">
                <a:avLst/>
              </a:prstGeom>
              <a:noFill/>
              <a:ln w="28575">
                <a:solidFill>
                  <a:schemeClr val="tx1"/>
                </a:solidFill>
                <a:prstDash val="sysDot"/>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27" name="Line 113"/>
              <p:cNvSpPr>
                <a:spLocks noChangeShapeType="1"/>
              </p:cNvSpPr>
              <p:nvPr/>
            </p:nvSpPr>
            <p:spPr bwMode="auto">
              <a:xfrm>
                <a:off x="3512" y="2383"/>
                <a:ext cx="0" cy="136"/>
              </a:xfrm>
              <a:prstGeom prst="line">
                <a:avLst/>
              </a:prstGeom>
              <a:noFill/>
              <a:ln w="28575">
                <a:solidFill>
                  <a:schemeClr val="tx1"/>
                </a:solidFill>
                <a:prstDash val="sysDot"/>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grpSp>
      </p:grpSp>
      <p:sp>
        <p:nvSpPr>
          <p:cNvPr id="28" name="Text Box 115"/>
          <p:cNvSpPr txBox="1">
            <a:spLocks noChangeArrowheads="1"/>
          </p:cNvSpPr>
          <p:nvPr/>
        </p:nvSpPr>
        <p:spPr bwMode="auto">
          <a:xfrm>
            <a:off x="3851871" y="4049416"/>
            <a:ext cx="50403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dirty="0">
                <a:latin typeface="楷体" panose="02010609060101010101" pitchFamily="49" charset="-122"/>
                <a:ea typeface="楷体" panose="02010609060101010101" pitchFamily="49" charset="-122"/>
              </a:rPr>
              <a:t>3    4     5    6    7     8    </a:t>
            </a:r>
            <a:r>
              <a:rPr lang="zh-CN" altLang="en-US" sz="2000" b="1" dirty="0">
                <a:latin typeface="楷体" panose="02010609060101010101" pitchFamily="49" charset="-122"/>
                <a:ea typeface="楷体" panose="02010609060101010101" pitchFamily="49" charset="-122"/>
              </a:rPr>
              <a:t>月份</a:t>
            </a:r>
          </a:p>
        </p:txBody>
      </p:sp>
      <p:sp>
        <p:nvSpPr>
          <p:cNvPr id="29" name="Oval 116"/>
          <p:cNvSpPr>
            <a:spLocks noChangeArrowheads="1"/>
          </p:cNvSpPr>
          <p:nvPr/>
        </p:nvSpPr>
        <p:spPr bwMode="auto">
          <a:xfrm>
            <a:off x="3988396" y="3531891"/>
            <a:ext cx="71437" cy="71437"/>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30" name="Oval 117"/>
          <p:cNvSpPr>
            <a:spLocks noChangeArrowheads="1"/>
          </p:cNvSpPr>
          <p:nvPr/>
        </p:nvSpPr>
        <p:spPr bwMode="auto">
          <a:xfrm>
            <a:off x="4669433" y="3054053"/>
            <a:ext cx="71438" cy="71438"/>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31" name="Oval 118"/>
          <p:cNvSpPr>
            <a:spLocks noChangeArrowheads="1"/>
          </p:cNvSpPr>
          <p:nvPr/>
        </p:nvSpPr>
        <p:spPr bwMode="auto">
          <a:xfrm>
            <a:off x="5350471" y="2819103"/>
            <a:ext cx="71437" cy="71438"/>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32" name="Oval 119"/>
          <p:cNvSpPr>
            <a:spLocks noChangeArrowheads="1"/>
          </p:cNvSpPr>
          <p:nvPr/>
        </p:nvSpPr>
        <p:spPr bwMode="auto">
          <a:xfrm>
            <a:off x="6029921" y="2179341"/>
            <a:ext cx="71437" cy="71437"/>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33" name="Oval 120"/>
          <p:cNvSpPr>
            <a:spLocks noChangeArrowheads="1"/>
          </p:cNvSpPr>
          <p:nvPr/>
        </p:nvSpPr>
        <p:spPr bwMode="auto">
          <a:xfrm>
            <a:off x="7385646" y="1615778"/>
            <a:ext cx="71437" cy="71438"/>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34" name="Oval 121"/>
          <p:cNvSpPr>
            <a:spLocks noChangeArrowheads="1"/>
          </p:cNvSpPr>
          <p:nvPr/>
        </p:nvSpPr>
        <p:spPr bwMode="auto">
          <a:xfrm>
            <a:off x="6698258" y="1849141"/>
            <a:ext cx="71438" cy="71437"/>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35" name="Text Box 122"/>
          <p:cNvSpPr txBox="1">
            <a:spLocks noChangeArrowheads="1"/>
          </p:cNvSpPr>
          <p:nvPr/>
        </p:nvSpPr>
        <p:spPr bwMode="auto">
          <a:xfrm>
            <a:off x="4499571" y="3257253"/>
            <a:ext cx="5762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120</a:t>
            </a:r>
          </a:p>
        </p:txBody>
      </p:sp>
      <p:sp>
        <p:nvSpPr>
          <p:cNvPr id="36" name="Text Box 123"/>
          <p:cNvSpPr txBox="1">
            <a:spLocks noChangeArrowheads="1"/>
          </p:cNvSpPr>
          <p:nvPr/>
        </p:nvSpPr>
        <p:spPr bwMode="auto">
          <a:xfrm>
            <a:off x="3707408" y="3617616"/>
            <a:ext cx="5762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110</a:t>
            </a:r>
          </a:p>
        </p:txBody>
      </p:sp>
      <p:sp>
        <p:nvSpPr>
          <p:cNvPr id="37" name="Text Box 124"/>
          <p:cNvSpPr txBox="1">
            <a:spLocks noChangeArrowheads="1"/>
          </p:cNvSpPr>
          <p:nvPr/>
        </p:nvSpPr>
        <p:spPr bwMode="auto">
          <a:xfrm>
            <a:off x="5075833" y="2920703"/>
            <a:ext cx="5762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125</a:t>
            </a:r>
          </a:p>
        </p:txBody>
      </p:sp>
      <p:sp>
        <p:nvSpPr>
          <p:cNvPr id="38" name="Text Box 125"/>
          <p:cNvSpPr txBox="1">
            <a:spLocks noChangeArrowheads="1"/>
          </p:cNvSpPr>
          <p:nvPr/>
        </p:nvSpPr>
        <p:spPr bwMode="auto">
          <a:xfrm>
            <a:off x="3707408" y="2680991"/>
            <a:ext cx="5762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120</a:t>
            </a:r>
          </a:p>
        </p:txBody>
      </p:sp>
      <p:sp>
        <p:nvSpPr>
          <p:cNvPr id="39" name="Text Box 126"/>
          <p:cNvSpPr txBox="1">
            <a:spLocks noChangeArrowheads="1"/>
          </p:cNvSpPr>
          <p:nvPr/>
        </p:nvSpPr>
        <p:spPr bwMode="auto">
          <a:xfrm>
            <a:off x="5723533" y="2320628"/>
            <a:ext cx="7191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138</a:t>
            </a:r>
          </a:p>
        </p:txBody>
      </p:sp>
      <p:sp>
        <p:nvSpPr>
          <p:cNvPr id="40" name="Text Box 127"/>
          <p:cNvSpPr txBox="1">
            <a:spLocks noChangeArrowheads="1"/>
          </p:cNvSpPr>
          <p:nvPr/>
        </p:nvSpPr>
        <p:spPr bwMode="auto">
          <a:xfrm>
            <a:off x="6371233" y="1960266"/>
            <a:ext cx="7191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145</a:t>
            </a:r>
          </a:p>
        </p:txBody>
      </p:sp>
      <p:sp>
        <p:nvSpPr>
          <p:cNvPr id="41" name="Text Box 128"/>
          <p:cNvSpPr txBox="1">
            <a:spLocks noChangeArrowheads="1"/>
          </p:cNvSpPr>
          <p:nvPr/>
        </p:nvSpPr>
        <p:spPr bwMode="auto">
          <a:xfrm>
            <a:off x="7091958" y="1744366"/>
            <a:ext cx="7191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150</a:t>
            </a:r>
          </a:p>
        </p:txBody>
      </p:sp>
      <p:sp>
        <p:nvSpPr>
          <p:cNvPr id="42" name="Text Box 129"/>
          <p:cNvSpPr txBox="1">
            <a:spLocks noChangeArrowheads="1"/>
          </p:cNvSpPr>
          <p:nvPr/>
        </p:nvSpPr>
        <p:spPr bwMode="auto">
          <a:xfrm>
            <a:off x="4428133" y="2393653"/>
            <a:ext cx="5762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125</a:t>
            </a:r>
          </a:p>
        </p:txBody>
      </p:sp>
      <p:sp>
        <p:nvSpPr>
          <p:cNvPr id="43" name="Text Box 130"/>
          <p:cNvSpPr txBox="1">
            <a:spLocks noChangeArrowheads="1"/>
          </p:cNvSpPr>
          <p:nvPr/>
        </p:nvSpPr>
        <p:spPr bwMode="auto">
          <a:xfrm>
            <a:off x="5075833" y="2393653"/>
            <a:ext cx="5762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125</a:t>
            </a:r>
          </a:p>
        </p:txBody>
      </p:sp>
      <p:sp>
        <p:nvSpPr>
          <p:cNvPr id="44" name="Text Box 131"/>
          <p:cNvSpPr txBox="1">
            <a:spLocks noChangeArrowheads="1"/>
          </p:cNvSpPr>
          <p:nvPr/>
        </p:nvSpPr>
        <p:spPr bwMode="auto">
          <a:xfrm>
            <a:off x="5794971" y="3185816"/>
            <a:ext cx="5762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120</a:t>
            </a:r>
          </a:p>
        </p:txBody>
      </p:sp>
      <p:sp>
        <p:nvSpPr>
          <p:cNvPr id="45" name="Text Box 132"/>
          <p:cNvSpPr txBox="1">
            <a:spLocks noChangeArrowheads="1"/>
          </p:cNvSpPr>
          <p:nvPr/>
        </p:nvSpPr>
        <p:spPr bwMode="auto">
          <a:xfrm>
            <a:off x="6515696" y="3112791"/>
            <a:ext cx="5762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110</a:t>
            </a:r>
          </a:p>
        </p:txBody>
      </p:sp>
      <p:sp>
        <p:nvSpPr>
          <p:cNvPr id="46" name="Text Box 133"/>
          <p:cNvSpPr txBox="1">
            <a:spLocks noChangeArrowheads="1"/>
          </p:cNvSpPr>
          <p:nvPr/>
        </p:nvSpPr>
        <p:spPr bwMode="auto">
          <a:xfrm>
            <a:off x="7523758" y="3760491"/>
            <a:ext cx="5762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latin typeface="楷体" panose="02010609060101010101" pitchFamily="49" charset="-122"/>
                <a:ea typeface="楷体" panose="02010609060101010101" pitchFamily="49" charset="-122"/>
              </a:rPr>
              <a:t>105</a:t>
            </a:r>
          </a:p>
        </p:txBody>
      </p:sp>
      <p:sp>
        <p:nvSpPr>
          <p:cNvPr id="47" name="Oval 134"/>
          <p:cNvSpPr>
            <a:spLocks noChangeArrowheads="1"/>
          </p:cNvSpPr>
          <p:nvPr/>
        </p:nvSpPr>
        <p:spPr bwMode="auto">
          <a:xfrm>
            <a:off x="3994746" y="3041353"/>
            <a:ext cx="71437" cy="71438"/>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48" name="Line 135"/>
          <p:cNvSpPr>
            <a:spLocks noChangeShapeType="1"/>
          </p:cNvSpPr>
          <p:nvPr/>
        </p:nvSpPr>
        <p:spPr bwMode="auto">
          <a:xfrm flipV="1">
            <a:off x="4042371" y="3112791"/>
            <a:ext cx="647700" cy="431800"/>
          </a:xfrm>
          <a:prstGeom prst="line">
            <a:avLst/>
          </a:prstGeom>
          <a:noFill/>
          <a:ln w="19050">
            <a:solidFill>
              <a:srgbClr val="FF0000"/>
            </a:solidFill>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49" name="Line 136"/>
          <p:cNvSpPr>
            <a:spLocks noChangeShapeType="1"/>
          </p:cNvSpPr>
          <p:nvPr/>
        </p:nvSpPr>
        <p:spPr bwMode="auto">
          <a:xfrm flipV="1">
            <a:off x="4715471" y="2869903"/>
            <a:ext cx="647700" cy="215900"/>
          </a:xfrm>
          <a:prstGeom prst="line">
            <a:avLst/>
          </a:prstGeom>
          <a:noFill/>
          <a:ln w="19050">
            <a:solidFill>
              <a:srgbClr val="FF0000"/>
            </a:solidFill>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50" name="Line 137"/>
          <p:cNvSpPr>
            <a:spLocks noChangeShapeType="1"/>
          </p:cNvSpPr>
          <p:nvPr/>
        </p:nvSpPr>
        <p:spPr bwMode="auto">
          <a:xfrm flipV="1">
            <a:off x="5404446" y="2242841"/>
            <a:ext cx="647700" cy="601662"/>
          </a:xfrm>
          <a:prstGeom prst="line">
            <a:avLst/>
          </a:prstGeom>
          <a:noFill/>
          <a:ln w="19050">
            <a:solidFill>
              <a:srgbClr val="FF0000"/>
            </a:solidFill>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51" name="Line 138"/>
          <p:cNvSpPr>
            <a:spLocks noChangeShapeType="1"/>
          </p:cNvSpPr>
          <p:nvPr/>
        </p:nvSpPr>
        <p:spPr bwMode="auto">
          <a:xfrm flipV="1">
            <a:off x="6083896" y="1901528"/>
            <a:ext cx="647700" cy="307975"/>
          </a:xfrm>
          <a:prstGeom prst="line">
            <a:avLst/>
          </a:prstGeom>
          <a:noFill/>
          <a:ln w="19050">
            <a:solidFill>
              <a:srgbClr val="FF0000"/>
            </a:solidFill>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52" name="Line 139"/>
          <p:cNvSpPr>
            <a:spLocks noChangeShapeType="1"/>
          </p:cNvSpPr>
          <p:nvPr/>
        </p:nvSpPr>
        <p:spPr bwMode="auto">
          <a:xfrm flipV="1">
            <a:off x="6756996" y="1672928"/>
            <a:ext cx="647700" cy="215900"/>
          </a:xfrm>
          <a:prstGeom prst="line">
            <a:avLst/>
          </a:prstGeom>
          <a:noFill/>
          <a:ln w="19050">
            <a:solidFill>
              <a:srgbClr val="FF0000"/>
            </a:solidFill>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53" name="Oval 140"/>
          <p:cNvSpPr>
            <a:spLocks noChangeArrowheads="1"/>
          </p:cNvSpPr>
          <p:nvPr/>
        </p:nvSpPr>
        <p:spPr bwMode="auto">
          <a:xfrm>
            <a:off x="6699846" y="3531891"/>
            <a:ext cx="71437" cy="71437"/>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54" name="Oval 141"/>
          <p:cNvSpPr>
            <a:spLocks noChangeArrowheads="1"/>
          </p:cNvSpPr>
          <p:nvPr/>
        </p:nvSpPr>
        <p:spPr bwMode="auto">
          <a:xfrm>
            <a:off x="6029921" y="3054053"/>
            <a:ext cx="71437" cy="71438"/>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55" name="Oval 142"/>
          <p:cNvSpPr>
            <a:spLocks noChangeArrowheads="1"/>
          </p:cNvSpPr>
          <p:nvPr/>
        </p:nvSpPr>
        <p:spPr bwMode="auto">
          <a:xfrm>
            <a:off x="5342533" y="2815928"/>
            <a:ext cx="71438" cy="71438"/>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56" name="Oval 143"/>
          <p:cNvSpPr>
            <a:spLocks noChangeArrowheads="1"/>
          </p:cNvSpPr>
          <p:nvPr/>
        </p:nvSpPr>
        <p:spPr bwMode="auto">
          <a:xfrm>
            <a:off x="4674196" y="2806403"/>
            <a:ext cx="71437" cy="71438"/>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57" name="Oval 144"/>
          <p:cNvSpPr>
            <a:spLocks noChangeArrowheads="1"/>
          </p:cNvSpPr>
          <p:nvPr/>
        </p:nvSpPr>
        <p:spPr bwMode="auto">
          <a:xfrm>
            <a:off x="7385646" y="3766841"/>
            <a:ext cx="71437" cy="71437"/>
          </a:xfrm>
          <a:prstGeom prst="ellipse">
            <a:avLst/>
          </a:prstGeom>
          <a:solidFill>
            <a:srgbClr val="FF0000"/>
          </a:solidFill>
          <a:ln w="9525">
            <a:solidFill>
              <a:srgbClr val="FF0000"/>
            </a:solidFill>
            <a:round/>
          </a:ln>
        </p:spPr>
        <p:txBody>
          <a:bodyPr wrap="none" anchor="ct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endParaRPr lang="zh-CN" altLang="en-US" sz="2000" b="1">
              <a:latin typeface="楷体" panose="02010609060101010101" pitchFamily="49" charset="-122"/>
              <a:ea typeface="楷体" panose="02010609060101010101" pitchFamily="49" charset="-122"/>
            </a:endParaRPr>
          </a:p>
        </p:txBody>
      </p:sp>
      <p:sp>
        <p:nvSpPr>
          <p:cNvPr id="58" name="Line 145"/>
          <p:cNvSpPr>
            <a:spLocks noChangeShapeType="1"/>
          </p:cNvSpPr>
          <p:nvPr/>
        </p:nvSpPr>
        <p:spPr bwMode="auto">
          <a:xfrm flipV="1">
            <a:off x="4039196" y="2825453"/>
            <a:ext cx="676275" cy="254000"/>
          </a:xfrm>
          <a:prstGeom prst="line">
            <a:avLst/>
          </a:prstGeom>
          <a:noFill/>
          <a:ln w="19050">
            <a:solidFill>
              <a:srgbClr val="FF0000"/>
            </a:solidFill>
            <a:prstDash val="dash"/>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59" name="Line 146"/>
          <p:cNvSpPr>
            <a:spLocks noChangeShapeType="1"/>
          </p:cNvSpPr>
          <p:nvPr/>
        </p:nvSpPr>
        <p:spPr bwMode="auto">
          <a:xfrm flipV="1">
            <a:off x="4715471" y="2825453"/>
            <a:ext cx="647700" cy="0"/>
          </a:xfrm>
          <a:prstGeom prst="line">
            <a:avLst/>
          </a:prstGeom>
          <a:noFill/>
          <a:ln w="19050">
            <a:solidFill>
              <a:srgbClr val="FF0000"/>
            </a:solidFill>
            <a:prstDash val="dash"/>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60" name="Line 147"/>
          <p:cNvSpPr>
            <a:spLocks noChangeShapeType="1"/>
          </p:cNvSpPr>
          <p:nvPr/>
        </p:nvSpPr>
        <p:spPr bwMode="auto">
          <a:xfrm>
            <a:off x="5363171" y="2825453"/>
            <a:ext cx="720725" cy="287338"/>
          </a:xfrm>
          <a:prstGeom prst="line">
            <a:avLst/>
          </a:prstGeom>
          <a:noFill/>
          <a:ln w="19050">
            <a:solidFill>
              <a:srgbClr val="FF0000"/>
            </a:solidFill>
            <a:prstDash val="dash"/>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61" name="Line 148"/>
          <p:cNvSpPr>
            <a:spLocks noChangeShapeType="1"/>
          </p:cNvSpPr>
          <p:nvPr/>
        </p:nvSpPr>
        <p:spPr bwMode="auto">
          <a:xfrm>
            <a:off x="6077546" y="3112791"/>
            <a:ext cx="647700" cy="431800"/>
          </a:xfrm>
          <a:prstGeom prst="line">
            <a:avLst/>
          </a:prstGeom>
          <a:noFill/>
          <a:ln w="19050">
            <a:solidFill>
              <a:srgbClr val="FF0000"/>
            </a:solidFill>
            <a:prstDash val="dash"/>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62" name="Line 149"/>
          <p:cNvSpPr>
            <a:spLocks noChangeShapeType="1"/>
          </p:cNvSpPr>
          <p:nvPr/>
        </p:nvSpPr>
        <p:spPr bwMode="auto">
          <a:xfrm>
            <a:off x="6776046" y="3589041"/>
            <a:ext cx="647700" cy="215900"/>
          </a:xfrm>
          <a:prstGeom prst="line">
            <a:avLst/>
          </a:prstGeom>
          <a:noFill/>
          <a:ln w="19050">
            <a:solidFill>
              <a:srgbClr val="FF0000"/>
            </a:solidFill>
            <a:prstDash val="dash"/>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63" name="Text Box 150"/>
          <p:cNvSpPr txBox="1">
            <a:spLocks noChangeArrowheads="1"/>
          </p:cNvSpPr>
          <p:nvPr/>
        </p:nvSpPr>
        <p:spPr bwMode="auto">
          <a:xfrm>
            <a:off x="395536" y="342404"/>
            <a:ext cx="824010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3200" b="1" dirty="0">
                <a:latin typeface="楷体" panose="02010609060101010101" pitchFamily="49" charset="-122"/>
                <a:ea typeface="楷体" panose="02010609060101010101" pitchFamily="49" charset="-122"/>
              </a:rPr>
              <a:t>某超市两种饮料销售情况的统计图，看图回答问题。 </a:t>
            </a:r>
          </a:p>
        </p:txBody>
      </p:sp>
      <p:grpSp>
        <p:nvGrpSpPr>
          <p:cNvPr id="64" name="Group 151"/>
          <p:cNvGrpSpPr/>
          <p:nvPr/>
        </p:nvGrpSpPr>
        <p:grpSpPr bwMode="auto">
          <a:xfrm>
            <a:off x="6694820" y="1131590"/>
            <a:ext cx="1231657" cy="615950"/>
            <a:chOff x="4468" y="607"/>
            <a:chExt cx="589" cy="388"/>
          </a:xfrm>
        </p:grpSpPr>
        <p:sp>
          <p:nvSpPr>
            <p:cNvPr id="65" name="Line 152"/>
            <p:cNvSpPr>
              <a:spLocks noChangeShapeType="1"/>
            </p:cNvSpPr>
            <p:nvPr/>
          </p:nvSpPr>
          <p:spPr bwMode="auto">
            <a:xfrm>
              <a:off x="4468" y="709"/>
              <a:ext cx="226" cy="0"/>
            </a:xfrm>
            <a:prstGeom prst="line">
              <a:avLst/>
            </a:prstGeom>
            <a:noFill/>
            <a:ln w="19050">
              <a:solidFill>
                <a:srgbClr val="FF0000"/>
              </a:solidFill>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66" name="Text Box 153"/>
            <p:cNvSpPr txBox="1">
              <a:spLocks noChangeArrowheads="1"/>
            </p:cNvSpPr>
            <p:nvPr/>
          </p:nvSpPr>
          <p:spPr bwMode="auto">
            <a:xfrm>
              <a:off x="4694" y="607"/>
              <a:ext cx="363"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dirty="0">
                  <a:latin typeface="楷体" panose="02010609060101010101" pitchFamily="49" charset="-122"/>
                  <a:ea typeface="楷体" panose="02010609060101010101" pitchFamily="49" charset="-122"/>
                </a:rPr>
                <a:t>甲种</a:t>
              </a:r>
            </a:p>
          </p:txBody>
        </p:sp>
        <p:sp>
          <p:nvSpPr>
            <p:cNvPr id="67" name="Line 154"/>
            <p:cNvSpPr>
              <a:spLocks noChangeShapeType="1"/>
            </p:cNvSpPr>
            <p:nvPr/>
          </p:nvSpPr>
          <p:spPr bwMode="auto">
            <a:xfrm>
              <a:off x="4468" y="845"/>
              <a:ext cx="226" cy="0"/>
            </a:xfrm>
            <a:prstGeom prst="line">
              <a:avLst/>
            </a:prstGeom>
            <a:noFill/>
            <a:ln w="19050">
              <a:solidFill>
                <a:srgbClr val="FF0000"/>
              </a:solidFill>
              <a:prstDash val="dash"/>
              <a:round/>
            </a:ln>
            <a:extLst>
              <a:ext uri="{909E8E84-426E-40DD-AFC4-6F175D3DCCD1}">
                <a14:hiddenFill xmlns:a14="http://schemas.microsoft.com/office/drawing/2010/main">
                  <a:noFill/>
                </a14:hiddenFill>
              </a:ext>
            </a:extLst>
          </p:spPr>
          <p:txBody>
            <a:bodyPr/>
            <a:lstStyle/>
            <a:p>
              <a:endParaRPr lang="zh-CN" altLang="en-US" sz="2000" b="1">
                <a:latin typeface="楷体" panose="02010609060101010101" pitchFamily="49" charset="-122"/>
                <a:ea typeface="楷体" panose="02010609060101010101" pitchFamily="49" charset="-122"/>
              </a:endParaRPr>
            </a:p>
          </p:txBody>
        </p:sp>
        <p:sp>
          <p:nvSpPr>
            <p:cNvPr id="68" name="Text Box 155"/>
            <p:cNvSpPr txBox="1">
              <a:spLocks noChangeArrowheads="1"/>
            </p:cNvSpPr>
            <p:nvPr/>
          </p:nvSpPr>
          <p:spPr bwMode="auto">
            <a:xfrm>
              <a:off x="4694" y="743"/>
              <a:ext cx="363"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a:latin typeface="楷体" panose="02010609060101010101" pitchFamily="49" charset="-122"/>
                  <a:ea typeface="楷体" panose="02010609060101010101" pitchFamily="49" charset="-122"/>
                </a:rPr>
                <a:t>乙种</a:t>
              </a:r>
            </a:p>
          </p:txBody>
        </p:sp>
      </p:grpSp>
      <p:sp>
        <p:nvSpPr>
          <p:cNvPr id="69" name="Text Box 156"/>
          <p:cNvSpPr txBox="1">
            <a:spLocks noChangeArrowheads="1"/>
          </p:cNvSpPr>
          <p:nvPr/>
        </p:nvSpPr>
        <p:spPr bwMode="auto">
          <a:xfrm>
            <a:off x="362544" y="1347614"/>
            <a:ext cx="2551113" cy="1749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Arial" panose="020B0604020202020204" pitchFamily="34" charset="0"/>
                <a:ea typeface="宋体" panose="02010600030101010101" pitchFamily="2" charset="-122"/>
              </a:defRPr>
            </a:lvl1pPr>
            <a:lvl2pPr marL="742950" indent="-285750" eaLnBrk="0" hangingPunct="0">
              <a:defRPr sz="3600">
                <a:solidFill>
                  <a:schemeClr val="tx1"/>
                </a:solidFill>
                <a:latin typeface="Arial" panose="020B0604020202020204" pitchFamily="34" charset="0"/>
                <a:ea typeface="宋体" panose="02010600030101010101" pitchFamily="2" charset="-122"/>
              </a:defRPr>
            </a:lvl2pPr>
            <a:lvl3pPr marL="1143000" indent="-228600" eaLnBrk="0" hangingPunct="0">
              <a:defRPr sz="3600">
                <a:solidFill>
                  <a:schemeClr val="tx1"/>
                </a:solidFill>
                <a:latin typeface="Arial" panose="020B0604020202020204" pitchFamily="34" charset="0"/>
                <a:ea typeface="宋体" panose="02010600030101010101" pitchFamily="2" charset="-122"/>
              </a:defRPr>
            </a:lvl3pPr>
            <a:lvl4pPr marL="1600200" indent="-228600" eaLnBrk="0" hangingPunct="0">
              <a:defRPr sz="3600">
                <a:solidFill>
                  <a:schemeClr val="tx1"/>
                </a:solidFill>
                <a:latin typeface="Arial" panose="020B0604020202020204" pitchFamily="34" charset="0"/>
                <a:ea typeface="宋体" panose="02010600030101010101" pitchFamily="2" charset="-122"/>
              </a:defRPr>
            </a:lvl4pPr>
            <a:lvl5pPr marL="2057400" indent="-228600" eaLnBrk="0" hangingPunct="0">
              <a:defRPr sz="3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9pPr>
          </a:lstStyle>
          <a:p>
            <a:pPr eaLnBrk="1" hangingPunct="1">
              <a:lnSpc>
                <a:spcPct val="110000"/>
              </a:lnSpc>
              <a:spcBef>
                <a:spcPct val="40000"/>
              </a:spcBef>
            </a:pPr>
            <a:r>
              <a:rPr lang="zh-CN" altLang="en-US" sz="2400" b="1" dirty="0">
                <a:latin typeface="楷体" panose="02010609060101010101" pitchFamily="49" charset="-122"/>
                <a:ea typeface="楷体" panose="02010609060101010101" pitchFamily="49" charset="-122"/>
              </a:rPr>
              <a:t>（</a:t>
            </a:r>
            <a:r>
              <a:rPr lang="en-US" altLang="zh-CN" sz="2400" b="1" dirty="0">
                <a:latin typeface="楷体" panose="02010609060101010101" pitchFamily="49" charset="-122"/>
                <a:ea typeface="楷体" panose="02010609060101010101" pitchFamily="49" charset="-122"/>
              </a:rPr>
              <a:t>1</a:t>
            </a:r>
            <a:r>
              <a:rPr lang="zh-CN" altLang="en-US" sz="2400" b="1" dirty="0">
                <a:latin typeface="楷体" panose="02010609060101010101" pitchFamily="49" charset="-122"/>
                <a:ea typeface="楷体" panose="02010609060101010101" pitchFamily="49" charset="-122"/>
              </a:rPr>
              <a:t>）两种饮料的销售情况出现什么趋势？</a:t>
            </a:r>
            <a:endParaRPr lang="en-US" altLang="zh-CN" sz="2400" b="1" dirty="0">
              <a:latin typeface="楷体" panose="02010609060101010101" pitchFamily="49" charset="-122"/>
              <a:ea typeface="楷体" panose="02010609060101010101" pitchFamily="49" charset="-122"/>
            </a:endParaRPr>
          </a:p>
          <a:p>
            <a:pPr eaLnBrk="1" hangingPunct="1">
              <a:lnSpc>
                <a:spcPct val="110000"/>
              </a:lnSpc>
              <a:spcBef>
                <a:spcPct val="40000"/>
              </a:spcBef>
            </a:pPr>
            <a:endParaRPr lang="en-US" altLang="zh-CN" sz="900" b="1" dirty="0">
              <a:latin typeface="楷体" panose="02010609060101010101" pitchFamily="49" charset="-122"/>
              <a:ea typeface="楷体" panose="02010609060101010101" pitchFamily="49" charset="-122"/>
            </a:endParaRPr>
          </a:p>
          <a:p>
            <a:pPr eaLnBrk="1" hangingPunct="1">
              <a:lnSpc>
                <a:spcPct val="110000"/>
              </a:lnSpc>
              <a:spcBef>
                <a:spcPct val="40000"/>
              </a:spcBef>
            </a:pPr>
            <a:endParaRPr lang="zh-CN" altLang="en-US" sz="1000" b="1" dirty="0">
              <a:latin typeface="楷体" panose="02010609060101010101" pitchFamily="49" charset="-122"/>
              <a:ea typeface="楷体" panose="02010609060101010101" pitchFamily="49" charset="-122"/>
            </a:endParaRPr>
          </a:p>
        </p:txBody>
      </p:sp>
      <p:sp>
        <p:nvSpPr>
          <p:cNvPr id="70" name="圆角矩形标注 18"/>
          <p:cNvSpPr/>
          <p:nvPr/>
        </p:nvSpPr>
        <p:spPr>
          <a:xfrm>
            <a:off x="671995" y="2795233"/>
            <a:ext cx="1932210" cy="556256"/>
          </a:xfrm>
          <a:prstGeom prst="wedgeRoundRectCallout">
            <a:avLst>
              <a:gd name="adj1" fmla="val -11500"/>
              <a:gd name="adj2" fmla="val 106783"/>
              <a:gd name="adj3" fmla="val 16667"/>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zh-CN" altLang="en-US" sz="2000" b="1" dirty="0">
                <a:solidFill>
                  <a:schemeClr val="tx1"/>
                </a:solidFill>
                <a:latin typeface="楷体" panose="02010609060101010101" pitchFamily="49" charset="-122"/>
                <a:ea typeface="楷体" panose="02010609060101010101" pitchFamily="49" charset="-122"/>
              </a:rPr>
              <a:t>甲逐步上升，乙不断下降。</a:t>
            </a:r>
          </a:p>
        </p:txBody>
      </p:sp>
      <p:pic>
        <p:nvPicPr>
          <p:cNvPr id="7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811751" y="3651870"/>
            <a:ext cx="615909" cy="943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left)">
                                      <p:cBhvr>
                                        <p:cTn id="7" dur="500"/>
                                        <p:tgtEl>
                                          <p:spTgt spid="72"/>
                                        </p:tgtEl>
                                      </p:cBhvr>
                                    </p:animEffect>
                                  </p:childTnLst>
                                </p:cTn>
                              </p:par>
                            </p:childTnLst>
                          </p:cTn>
                        </p:par>
                        <p:par>
                          <p:cTn id="8" fill="hold">
                            <p:stCondLst>
                              <p:cond delay="500"/>
                            </p:stCondLst>
                            <p:childTnLst>
                              <p:par>
                                <p:cTn id="9" presetID="6" presetClass="entr" presetSubtype="16" fill="hold" grpId="0" nodeType="afterEffect">
                                  <p:stCondLst>
                                    <p:cond delay="0"/>
                                  </p:stCondLst>
                                  <p:childTnLst>
                                    <p:set>
                                      <p:cBhvr>
                                        <p:cTn id="10" dur="1" fill="hold">
                                          <p:stCondLst>
                                            <p:cond delay="0"/>
                                          </p:stCondLst>
                                        </p:cTn>
                                        <p:tgtEl>
                                          <p:spTgt spid="70"/>
                                        </p:tgtEl>
                                        <p:attrNameLst>
                                          <p:attrName>style.visibility</p:attrName>
                                        </p:attrNameLst>
                                      </p:cBhvr>
                                      <p:to>
                                        <p:strVal val="visible"/>
                                      </p:to>
                                    </p:set>
                                    <p:animEffect transition="in" filter="circle(in)">
                                      <p:cBhvr>
                                        <p:cTn id="11" dur="10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963</Words>
  <Application>Microsoft Office PowerPoint</Application>
  <PresentationFormat>全屏显示(16:9)</PresentationFormat>
  <Paragraphs>218</Paragraphs>
  <Slides>15</Slides>
  <Notes>1</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15</vt:i4>
      </vt:variant>
    </vt:vector>
  </HeadingPairs>
  <TitlesOfParts>
    <vt:vector size="23" baseType="lpstr">
      <vt:lpstr>楷体</vt:lpstr>
      <vt:lpstr>Calibri</vt:lpstr>
      <vt:lpstr>幼圆</vt:lpstr>
      <vt:lpstr>宋体</vt:lpstr>
      <vt:lpstr>Arial</vt:lpstr>
      <vt:lpstr>黑体</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3588.pptx</dc:title>
  <dc:creator/>
  <cp:lastModifiedBy/>
  <cp:revision>4</cp:revision>
  <dcterms:created xsi:type="dcterms:W3CDTF">2017-03-17T02:28:00Z</dcterms:created>
  <dcterms:modified xsi:type="dcterms:W3CDTF">2019-10-18T09:19:40Z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2052-11.1.0.9098</vt:lpwstr>
  </property>
</Properties>
</file>